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5">
  <p:sldMasterIdLst>
    <p:sldMasterId id="2147483756" r:id="rId1"/>
  </p:sldMasterIdLst>
  <p:notesMasterIdLst>
    <p:notesMasterId r:id="rId41"/>
  </p:notesMasterIdLst>
  <p:sldIdLst>
    <p:sldId id="261" r:id="rId2"/>
    <p:sldId id="256" r:id="rId3"/>
    <p:sldId id="594" r:id="rId4"/>
    <p:sldId id="595" r:id="rId5"/>
    <p:sldId id="596" r:id="rId6"/>
    <p:sldId id="597" r:id="rId7"/>
    <p:sldId id="598" r:id="rId8"/>
    <p:sldId id="599" r:id="rId9"/>
    <p:sldId id="600" r:id="rId10"/>
    <p:sldId id="601" r:id="rId11"/>
    <p:sldId id="602" r:id="rId12"/>
    <p:sldId id="603" r:id="rId13"/>
    <p:sldId id="606" r:id="rId14"/>
    <p:sldId id="607" r:id="rId15"/>
    <p:sldId id="609" r:id="rId16"/>
    <p:sldId id="610" r:id="rId17"/>
    <p:sldId id="611" r:id="rId18"/>
    <p:sldId id="562" r:id="rId19"/>
    <p:sldId id="564" r:id="rId20"/>
    <p:sldId id="567" r:id="rId21"/>
    <p:sldId id="569" r:id="rId22"/>
    <p:sldId id="570" r:id="rId23"/>
    <p:sldId id="572" r:id="rId24"/>
    <p:sldId id="575" r:id="rId25"/>
    <p:sldId id="576" r:id="rId26"/>
    <p:sldId id="577" r:id="rId27"/>
    <p:sldId id="579" r:id="rId28"/>
    <p:sldId id="580" r:id="rId29"/>
    <p:sldId id="582" r:id="rId30"/>
    <p:sldId id="583" r:id="rId31"/>
    <p:sldId id="584" r:id="rId32"/>
    <p:sldId id="585" r:id="rId33"/>
    <p:sldId id="587" r:id="rId34"/>
    <p:sldId id="588" r:id="rId35"/>
    <p:sldId id="589" r:id="rId36"/>
    <p:sldId id="591" r:id="rId37"/>
    <p:sldId id="592" r:id="rId38"/>
    <p:sldId id="593" r:id="rId39"/>
    <p:sldId id="540" r:id="rId40"/>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B3"/>
    <a:srgbClr val="FFCC99"/>
    <a:srgbClr val="FFCCFF"/>
    <a:srgbClr val="FFDE75"/>
    <a:srgbClr val="6C4916"/>
    <a:srgbClr val="B17825"/>
    <a:srgbClr val="95651F"/>
    <a:srgbClr val="92D050"/>
    <a:srgbClr val="DCA91A"/>
    <a:srgbClr val="EED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88" d="100"/>
          <a:sy n="88" d="100"/>
        </p:scale>
        <p:origin x="1272" y="96"/>
      </p:cViewPr>
      <p:guideLst>
        <p:guide orient="horz" pos="2016"/>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696AE-F326-4C36-BBAB-9BF8F30814E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E5EDD27C-B3F2-4423-9E70-2E933AC6C387}">
      <dgm:prSet phldrT="[Text]" custT="1"/>
      <dgm:spPr>
        <a:solidFill>
          <a:srgbClr val="FFDE75"/>
        </a:solidFill>
      </dgm:spPr>
      <dgm:t>
        <a:bodyPr/>
        <a:lstStyle/>
        <a:p>
          <a:pPr rtl="1"/>
          <a:r>
            <a:rPr lang="fa-IR" sz="2400" b="1" dirty="0" smtClean="0">
              <a:ln>
                <a:solidFill>
                  <a:srgbClr val="6C4916"/>
                </a:solidFill>
              </a:ln>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چارچوب تدوین اسناد توسعه بخش</a:t>
          </a:r>
          <a:endParaRPr lang="fa-IR" sz="2400" dirty="0">
            <a:solidFill>
              <a:schemeClr val="tx2">
                <a:lumMod val="50000"/>
              </a:schemeClr>
            </a:solidFill>
            <a:cs typeface="B Nazanin" panose="00000400000000000000" pitchFamily="2" charset="-78"/>
          </a:endParaRPr>
        </a:p>
      </dgm:t>
    </dgm:pt>
    <dgm:pt modelId="{2FC5D0EF-34E7-41B4-A1B6-1D1E43668681}" type="parTrans" cxnId="{70A90368-7040-47C4-ADB2-0CEAE9D6A822}">
      <dgm:prSet/>
      <dgm:spPr/>
      <dgm:t>
        <a:bodyPr/>
        <a:lstStyle/>
        <a:p>
          <a:pPr rtl="1"/>
          <a:endParaRPr lang="fa-IR" sz="1200">
            <a:solidFill>
              <a:schemeClr val="tx2">
                <a:lumMod val="50000"/>
              </a:schemeClr>
            </a:solidFill>
            <a:cs typeface="B Nazanin" panose="00000400000000000000" pitchFamily="2" charset="-78"/>
          </a:endParaRPr>
        </a:p>
      </dgm:t>
    </dgm:pt>
    <dgm:pt modelId="{95D99DD9-0F6E-435E-99DF-136362C795D7}" type="sibTrans" cxnId="{70A90368-7040-47C4-ADB2-0CEAE9D6A822}">
      <dgm:prSet/>
      <dgm:spPr/>
      <dgm:t>
        <a:bodyPr/>
        <a:lstStyle/>
        <a:p>
          <a:pPr rtl="1"/>
          <a:endParaRPr lang="fa-IR" sz="1200">
            <a:solidFill>
              <a:schemeClr val="tx2">
                <a:lumMod val="50000"/>
              </a:schemeClr>
            </a:solidFill>
            <a:cs typeface="B Nazanin" panose="00000400000000000000" pitchFamily="2" charset="-78"/>
          </a:endParaRPr>
        </a:p>
      </dgm:t>
    </dgm:pt>
    <dgm:pt modelId="{90B23B31-B8DC-4E7A-A37F-68D4D47ED469}">
      <dgm:prSet phldrT="[Tex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فهرست طرح‌های </a:t>
          </a:r>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عمرانی</a:t>
          </a:r>
          <a:endParaRPr lang="fa-IR" sz="1200" dirty="0">
            <a:solidFill>
              <a:schemeClr val="tx2">
                <a:lumMod val="50000"/>
              </a:schemeClr>
            </a:solidFill>
            <a:cs typeface="B Nazanin" panose="00000400000000000000" pitchFamily="2" charset="-78"/>
          </a:endParaRPr>
        </a:p>
      </dgm:t>
    </dgm:pt>
    <dgm:pt modelId="{C5E78662-9D3E-489B-A9D3-818E1799A55C}" type="parTrans" cxnId="{691F318B-84C9-43C2-AE9D-5738C40999FF}">
      <dgm:prSet/>
      <dgm:spPr/>
      <dgm:t>
        <a:bodyPr/>
        <a:lstStyle/>
        <a:p>
          <a:pPr rtl="1"/>
          <a:endParaRPr lang="fa-IR" sz="1200">
            <a:solidFill>
              <a:schemeClr val="tx2">
                <a:lumMod val="50000"/>
              </a:schemeClr>
            </a:solidFill>
            <a:cs typeface="B Nazanin" panose="00000400000000000000" pitchFamily="2" charset="-78"/>
          </a:endParaRPr>
        </a:p>
      </dgm:t>
    </dgm:pt>
    <dgm:pt modelId="{3C4129A1-F3EF-4FDD-8396-B3F65C80904B}" type="sibTrans" cxnId="{691F318B-84C9-43C2-AE9D-5738C40999FF}">
      <dgm:prSet/>
      <dgm:spPr/>
      <dgm:t>
        <a:bodyPr/>
        <a:lstStyle/>
        <a:p>
          <a:pPr rtl="1"/>
          <a:endParaRPr lang="fa-IR" sz="1200">
            <a:solidFill>
              <a:schemeClr val="tx2">
                <a:lumMod val="50000"/>
              </a:schemeClr>
            </a:solidFill>
            <a:cs typeface="B Nazanin" panose="00000400000000000000" pitchFamily="2" charset="-78"/>
          </a:endParaRPr>
        </a:p>
      </dgm:t>
    </dgm:pt>
    <dgm:pt modelId="{EFBABDB8-E807-4C5C-8E32-BECDBE2C70A7}">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تبیین و تحلیل وضع موجود روستاهای بخش</a:t>
          </a:r>
          <a:endParaRPr lang="fa-IR" sz="1200" b="1" dirty="0">
            <a:solidFill>
              <a:schemeClr val="tx2">
                <a:lumMod val="50000"/>
              </a:schemeClr>
            </a:solidFill>
            <a:cs typeface="B Nazanin" panose="00000400000000000000" pitchFamily="2" charset="-78"/>
          </a:endParaRPr>
        </a:p>
      </dgm:t>
    </dgm:pt>
    <dgm:pt modelId="{A0ECA73A-8EE5-4182-9918-6BBA80C4A257}" type="parTrans" cxnId="{FCFCA573-69FC-4C33-8B1B-D8EA6373C72D}">
      <dgm:prSet/>
      <dgm:spPr/>
      <dgm:t>
        <a:bodyPr/>
        <a:lstStyle/>
        <a:p>
          <a:pPr rtl="1"/>
          <a:endParaRPr lang="fa-IR" sz="1200">
            <a:solidFill>
              <a:schemeClr val="tx2">
                <a:lumMod val="50000"/>
              </a:schemeClr>
            </a:solidFill>
            <a:cs typeface="B Nazanin" panose="00000400000000000000" pitchFamily="2" charset="-78"/>
          </a:endParaRPr>
        </a:p>
      </dgm:t>
    </dgm:pt>
    <dgm:pt modelId="{E276C14B-5B6F-4C4C-B517-809536D94176}" type="sibTrans" cxnId="{FCFCA573-69FC-4C33-8B1B-D8EA6373C72D}">
      <dgm:prSet/>
      <dgm:spPr/>
      <dgm:t>
        <a:bodyPr/>
        <a:lstStyle/>
        <a:p>
          <a:pPr rtl="1"/>
          <a:endParaRPr lang="fa-IR" sz="1200">
            <a:solidFill>
              <a:schemeClr val="tx2">
                <a:lumMod val="50000"/>
              </a:schemeClr>
            </a:solidFill>
            <a:cs typeface="B Nazanin" panose="00000400000000000000" pitchFamily="2" charset="-78"/>
          </a:endParaRPr>
        </a:p>
      </dgm:t>
    </dgm:pt>
    <dgm:pt modelId="{DFFED1A6-827C-4867-9C0C-770E19E62423}">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4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قابلیت‌ها</a:t>
          </a:r>
          <a:r>
            <a:rPr lang="fa-IR" sz="14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30FBE0EC-B3B0-42A2-A4E7-1D04DF8E874E}" type="parTrans" cxnId="{EB4D0546-E10B-41B4-AEF9-F6F1AEA63168}">
      <dgm:prSet/>
      <dgm:spPr/>
      <dgm:t>
        <a:bodyPr/>
        <a:lstStyle/>
        <a:p>
          <a:pPr rtl="1"/>
          <a:endParaRPr lang="fa-IR" sz="1200">
            <a:solidFill>
              <a:schemeClr val="tx2">
                <a:lumMod val="50000"/>
              </a:schemeClr>
            </a:solidFill>
            <a:cs typeface="B Nazanin" panose="00000400000000000000" pitchFamily="2" charset="-78"/>
          </a:endParaRPr>
        </a:p>
      </dgm:t>
    </dgm:pt>
    <dgm:pt modelId="{B09DB00E-688E-4F33-8384-08ACB263E36F}" type="sibTrans" cxnId="{EB4D0546-E10B-41B4-AEF9-F6F1AEA63168}">
      <dgm:prSet/>
      <dgm:spPr/>
      <dgm:t>
        <a:bodyPr/>
        <a:lstStyle/>
        <a:p>
          <a:pPr rtl="1"/>
          <a:endParaRPr lang="fa-IR" sz="1200">
            <a:solidFill>
              <a:schemeClr val="tx2">
                <a:lumMod val="50000"/>
              </a:schemeClr>
            </a:solidFill>
            <a:cs typeface="B Nazanin" panose="00000400000000000000" pitchFamily="2" charset="-78"/>
          </a:endParaRPr>
        </a:p>
      </dgm:t>
    </dgm:pt>
    <dgm:pt modelId="{9F7B6123-F83C-4475-AF43-132E0A425FC7}">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3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محدودیت ها </a:t>
          </a:r>
        </a:p>
        <a:p>
          <a:pPr rtl="1"/>
          <a:r>
            <a:rPr lang="fa-IR" sz="13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fa-IR" sz="1300" b="1"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0A084747-F28B-44A1-98F2-785181EF51A5}" type="parTrans" cxnId="{57C6D85C-D278-4C58-84CB-63AB75EDB202}">
      <dgm:prSet/>
      <dgm:spPr/>
      <dgm:t>
        <a:bodyPr/>
        <a:lstStyle/>
        <a:p>
          <a:pPr rtl="1"/>
          <a:endParaRPr lang="fa-IR" sz="1200">
            <a:solidFill>
              <a:schemeClr val="tx2">
                <a:lumMod val="50000"/>
              </a:schemeClr>
            </a:solidFill>
            <a:cs typeface="B Nazanin" panose="00000400000000000000" pitchFamily="2" charset="-78"/>
          </a:endParaRPr>
        </a:p>
      </dgm:t>
    </dgm:pt>
    <dgm:pt modelId="{D99D71B8-2087-48AA-BEEF-B08397B34E93}" type="sibTrans" cxnId="{57C6D85C-D278-4C58-84CB-63AB75EDB202}">
      <dgm:prSet/>
      <dgm:spPr/>
      <dgm:t>
        <a:bodyPr/>
        <a:lstStyle/>
        <a:p>
          <a:pPr rtl="1"/>
          <a:endParaRPr lang="fa-IR" sz="1200">
            <a:solidFill>
              <a:schemeClr val="tx2">
                <a:lumMod val="50000"/>
              </a:schemeClr>
            </a:solidFill>
            <a:cs typeface="B Nazanin" panose="00000400000000000000" pitchFamily="2" charset="-78"/>
          </a:endParaRPr>
        </a:p>
      </dgm:t>
    </dgm:pt>
    <dgm:pt modelId="{0AB1D983-2BC4-48B8-91AF-3807BE1CB7F3}">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نقشه ساختار و سازمان فضایی بخش</a:t>
          </a:r>
          <a:endParaRPr lang="en-US" sz="1200" b="1"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265EC446-C032-42C4-9591-1A1AB438635F}" type="parTrans" cxnId="{CB2F9DB7-808C-4BDF-9DAB-24DA9D21FD55}">
      <dgm:prSet/>
      <dgm:spPr/>
      <dgm:t>
        <a:bodyPr/>
        <a:lstStyle/>
        <a:p>
          <a:pPr rtl="1"/>
          <a:endParaRPr lang="fa-IR" sz="1200">
            <a:solidFill>
              <a:schemeClr val="tx2">
                <a:lumMod val="50000"/>
              </a:schemeClr>
            </a:solidFill>
            <a:cs typeface="B Nazanin" panose="00000400000000000000" pitchFamily="2" charset="-78"/>
          </a:endParaRPr>
        </a:p>
      </dgm:t>
    </dgm:pt>
    <dgm:pt modelId="{4183708B-4E15-4C76-8FD9-F115B590DD47}" type="sibTrans" cxnId="{CB2F9DB7-808C-4BDF-9DAB-24DA9D21FD55}">
      <dgm:prSet/>
      <dgm:spPr/>
      <dgm:t>
        <a:bodyPr/>
        <a:lstStyle/>
        <a:p>
          <a:pPr rtl="1"/>
          <a:endParaRPr lang="fa-IR" sz="1200">
            <a:solidFill>
              <a:schemeClr val="tx2">
                <a:lumMod val="50000"/>
              </a:schemeClr>
            </a:solidFill>
            <a:cs typeface="B Nazanin" panose="00000400000000000000" pitchFamily="2" charset="-78"/>
          </a:endParaRPr>
        </a:p>
      </dgm:t>
    </dgm:pt>
    <dgm:pt modelId="{8ACFA9FB-107A-415C-A16F-785C32EAF462}">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تصویر کلان توسعه روستاهای بخش</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(اهداف کلی، اهداف کمی)</a:t>
          </a:r>
          <a:endParaRPr lang="fa-IR" sz="1200" b="0" dirty="0">
            <a:solidFill>
              <a:schemeClr val="tx2">
                <a:lumMod val="50000"/>
              </a:schemeClr>
            </a:solidFill>
            <a:cs typeface="B Nazanin" panose="00000400000000000000" pitchFamily="2" charset="-78"/>
          </a:endParaRPr>
        </a:p>
      </dgm:t>
    </dgm:pt>
    <dgm:pt modelId="{E559BE48-1C61-4B22-A84C-280154604051}" type="parTrans" cxnId="{F4AD707D-B356-4CAF-8DDE-F8D97CE95BE1}">
      <dgm:prSet/>
      <dgm:spPr/>
      <dgm:t>
        <a:bodyPr/>
        <a:lstStyle/>
        <a:p>
          <a:pPr rtl="1"/>
          <a:endParaRPr lang="fa-IR" sz="1200">
            <a:solidFill>
              <a:schemeClr val="tx2">
                <a:lumMod val="50000"/>
              </a:schemeClr>
            </a:solidFill>
            <a:cs typeface="B Nazanin" panose="00000400000000000000" pitchFamily="2" charset="-78"/>
          </a:endParaRPr>
        </a:p>
      </dgm:t>
    </dgm:pt>
    <dgm:pt modelId="{C3DFC975-43FD-4CB2-B723-05428A7470D4}" type="sibTrans" cxnId="{F4AD707D-B356-4CAF-8DDE-F8D97CE95BE1}">
      <dgm:prSet/>
      <dgm:spPr/>
      <dgm:t>
        <a:bodyPr/>
        <a:lstStyle/>
        <a:p>
          <a:pPr rtl="1"/>
          <a:endParaRPr lang="fa-IR" sz="1200">
            <a:solidFill>
              <a:schemeClr val="tx2">
                <a:lumMod val="50000"/>
              </a:schemeClr>
            </a:solidFill>
            <a:cs typeface="B Nazanin" panose="00000400000000000000" pitchFamily="2" charset="-78"/>
          </a:endParaRPr>
        </a:p>
      </dgm:t>
    </dgm:pt>
    <dgm:pt modelId="{E0844CC6-0FA6-4081-8F90-1B054D9A0FB5}">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جهت‌گیری‌های توسعه</a:t>
          </a:r>
          <a:endParaRPr lang="fa-IR" sz="1200" b="1" dirty="0">
            <a:solidFill>
              <a:schemeClr val="tx2">
                <a:lumMod val="50000"/>
              </a:schemeClr>
            </a:solidFill>
            <a:cs typeface="B Nazanin" panose="00000400000000000000" pitchFamily="2" charset="-78"/>
          </a:endParaRPr>
        </a:p>
      </dgm:t>
    </dgm:pt>
    <dgm:pt modelId="{2BBAF0E2-7241-4354-B31A-1A9D927615E8}" type="parTrans" cxnId="{1E0507A1-D64F-49C9-A1C5-501CECB929BB}">
      <dgm:prSet/>
      <dgm:spPr/>
      <dgm:t>
        <a:bodyPr/>
        <a:lstStyle/>
        <a:p>
          <a:pPr rtl="1"/>
          <a:endParaRPr lang="fa-IR" sz="1200">
            <a:solidFill>
              <a:schemeClr val="tx2">
                <a:lumMod val="50000"/>
              </a:schemeClr>
            </a:solidFill>
            <a:cs typeface="B Nazanin" panose="00000400000000000000" pitchFamily="2" charset="-78"/>
          </a:endParaRPr>
        </a:p>
      </dgm:t>
    </dgm:pt>
    <dgm:pt modelId="{28630B97-C7FB-422A-99A7-DF728720CC79}" type="sibTrans" cxnId="{1E0507A1-D64F-49C9-A1C5-501CECB929BB}">
      <dgm:prSet/>
      <dgm:spPr/>
      <dgm:t>
        <a:bodyPr/>
        <a:lstStyle/>
        <a:p>
          <a:pPr rtl="1"/>
          <a:endParaRPr lang="fa-IR" sz="1200">
            <a:solidFill>
              <a:schemeClr val="tx2">
                <a:lumMod val="50000"/>
              </a:schemeClr>
            </a:solidFill>
            <a:cs typeface="B Nazanin" panose="00000400000000000000" pitchFamily="2" charset="-78"/>
          </a:endParaRPr>
        </a:p>
      </dgm:t>
    </dgm:pt>
    <dgm:pt modelId="{782B8D7C-EE63-41D1-A391-11FF59F5AFDC}">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راهبردها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8426B3F2-A174-4187-949B-1FAC4371DE96}" type="parTrans" cxnId="{5F0178DA-15F2-4E89-BBE0-0F34A54BE271}">
      <dgm:prSet/>
      <dgm:spPr/>
      <dgm:t>
        <a:bodyPr/>
        <a:lstStyle/>
        <a:p>
          <a:pPr rtl="1"/>
          <a:endParaRPr lang="fa-IR" sz="1200">
            <a:solidFill>
              <a:schemeClr val="tx2">
                <a:lumMod val="50000"/>
              </a:schemeClr>
            </a:solidFill>
            <a:cs typeface="B Nazanin" panose="00000400000000000000" pitchFamily="2" charset="-78"/>
          </a:endParaRPr>
        </a:p>
      </dgm:t>
    </dgm:pt>
    <dgm:pt modelId="{1B0795FF-DDA7-4705-8089-545A8955924C}" type="sibTrans" cxnId="{5F0178DA-15F2-4E89-BBE0-0F34A54BE271}">
      <dgm:prSet/>
      <dgm:spPr/>
      <dgm:t>
        <a:bodyPr/>
        <a:lstStyle/>
        <a:p>
          <a:pPr rtl="1"/>
          <a:endParaRPr lang="fa-IR" sz="1200">
            <a:solidFill>
              <a:schemeClr val="tx2">
                <a:lumMod val="50000"/>
              </a:schemeClr>
            </a:solidFill>
            <a:cs typeface="B Nazanin" panose="00000400000000000000" pitchFamily="2" charset="-78"/>
          </a:endParaRPr>
        </a:p>
      </dgm:t>
    </dgm:pt>
    <dgm:pt modelId="{0C2F743F-5F66-44F0-99B1-DD971EECF2CF}">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راهبردها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748685EF-13F1-4C69-B643-4DAD0377A21B}" type="parTrans" cxnId="{1F3753D5-EF46-40C6-A887-B2641DBFEDCF}">
      <dgm:prSet/>
      <dgm:spPr/>
      <dgm:t>
        <a:bodyPr/>
        <a:lstStyle/>
        <a:p>
          <a:pPr rtl="1"/>
          <a:endParaRPr lang="fa-IR" sz="1200">
            <a:solidFill>
              <a:schemeClr val="tx2">
                <a:lumMod val="50000"/>
              </a:schemeClr>
            </a:solidFill>
            <a:cs typeface="B Nazanin" panose="00000400000000000000" pitchFamily="2" charset="-78"/>
          </a:endParaRPr>
        </a:p>
      </dgm:t>
    </dgm:pt>
    <dgm:pt modelId="{3D0FAB12-6146-416C-90C8-EA418172DA79}" type="sibTrans" cxnId="{1F3753D5-EF46-40C6-A887-B2641DBFEDCF}">
      <dgm:prSet/>
      <dgm:spPr/>
      <dgm:t>
        <a:bodyPr/>
        <a:lstStyle/>
        <a:p>
          <a:pPr rtl="1"/>
          <a:endParaRPr lang="fa-IR" sz="1200">
            <a:solidFill>
              <a:schemeClr val="tx2">
                <a:lumMod val="50000"/>
              </a:schemeClr>
            </a:solidFill>
            <a:cs typeface="B Nazanin" panose="00000400000000000000" pitchFamily="2" charset="-78"/>
          </a:endParaRPr>
        </a:p>
      </dgm:t>
    </dgm:pt>
    <dgm:pt modelId="{8A921458-A7E5-4F45-A343-628B88BC731E}">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سیاست های اجرایی ها</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fa-IR"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gm:t>
    </dgm:pt>
    <dgm:pt modelId="{6F5D0DB2-8EC5-4524-8A7B-AFAC923836B1}" type="parTrans" cxnId="{E25E6D42-0D9F-4464-99C3-CFB95AF79568}">
      <dgm:prSet/>
      <dgm:spPr/>
      <dgm:t>
        <a:bodyPr/>
        <a:lstStyle/>
        <a:p>
          <a:pPr rtl="1"/>
          <a:endParaRPr lang="fa-IR" sz="1200">
            <a:solidFill>
              <a:schemeClr val="tx2">
                <a:lumMod val="50000"/>
              </a:schemeClr>
            </a:solidFill>
            <a:cs typeface="B Nazanin" panose="00000400000000000000" pitchFamily="2" charset="-78"/>
          </a:endParaRPr>
        </a:p>
      </dgm:t>
    </dgm:pt>
    <dgm:pt modelId="{59B38AB7-4512-4D27-9773-A85F3773D72A}" type="sibTrans" cxnId="{E25E6D42-0D9F-4464-99C3-CFB95AF79568}">
      <dgm:prSet/>
      <dgm:spPr/>
      <dgm:t>
        <a:bodyPr/>
        <a:lstStyle/>
        <a:p>
          <a:pPr rtl="1"/>
          <a:endParaRPr lang="fa-IR" sz="1200">
            <a:solidFill>
              <a:schemeClr val="tx2">
                <a:lumMod val="50000"/>
              </a:schemeClr>
            </a:solidFill>
            <a:cs typeface="B Nazanin" panose="00000400000000000000" pitchFamily="2" charset="-78"/>
          </a:endParaRPr>
        </a:p>
      </dgm:t>
    </dgm:pt>
    <dgm:pt modelId="{E447B00A-1E61-44B1-86F4-81789B9A4936}">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ساختار و سازمان فضایی هدف</a:t>
          </a:r>
          <a:endParaRPr lang="fa-IR" sz="1200" b="1" dirty="0">
            <a:solidFill>
              <a:schemeClr val="tx2">
                <a:lumMod val="50000"/>
              </a:schemeClr>
            </a:solidFill>
            <a:cs typeface="B Nazanin" panose="00000400000000000000" pitchFamily="2" charset="-78"/>
          </a:endParaRPr>
        </a:p>
      </dgm:t>
    </dgm:pt>
    <dgm:pt modelId="{74AD571E-9A65-4FC9-BB4A-879A02EC3D55}" type="parTrans" cxnId="{571EF551-3C1A-4B64-BCE6-081933893EA2}">
      <dgm:prSet/>
      <dgm:spPr/>
      <dgm:t>
        <a:bodyPr/>
        <a:lstStyle/>
        <a:p>
          <a:pPr rtl="1"/>
          <a:endParaRPr lang="fa-IR" sz="1200">
            <a:solidFill>
              <a:schemeClr val="tx2">
                <a:lumMod val="50000"/>
              </a:schemeClr>
            </a:solidFill>
            <a:cs typeface="B Nazanin" panose="00000400000000000000" pitchFamily="2" charset="-78"/>
          </a:endParaRPr>
        </a:p>
      </dgm:t>
    </dgm:pt>
    <dgm:pt modelId="{1FA12D46-5878-4A51-9D94-04EB9EDAD278}" type="sibTrans" cxnId="{571EF551-3C1A-4B64-BCE6-081933893EA2}">
      <dgm:prSet/>
      <dgm:spPr/>
      <dgm:t>
        <a:bodyPr/>
        <a:lstStyle/>
        <a:p>
          <a:pPr rtl="1"/>
          <a:endParaRPr lang="fa-IR" sz="1200">
            <a:solidFill>
              <a:schemeClr val="tx2">
                <a:lumMod val="50000"/>
              </a:schemeClr>
            </a:solidFill>
            <a:cs typeface="B Nazanin" panose="00000400000000000000" pitchFamily="2" charset="-78"/>
          </a:endParaRPr>
        </a:p>
      </dgm:t>
    </dgm:pt>
    <dgm:pt modelId="{E30F7FAA-92F9-4174-86D8-12B885892241}">
      <dgm:prSet custT="1">
        <dgm:style>
          <a:lnRef idx="1">
            <a:schemeClr val="accent1"/>
          </a:lnRef>
          <a:fillRef idx="2">
            <a:schemeClr val="accent1"/>
          </a:fillRef>
          <a:effectRef idx="1">
            <a:schemeClr val="accent1"/>
          </a:effectRef>
          <a:fontRef idx="minor">
            <a:schemeClr val="dk1"/>
          </a:fontRef>
        </dgm:style>
      </dgm:prSet>
      <dgm:spPr>
        <a:solidFill>
          <a:schemeClr val="accent5">
            <a:lumMod val="90000"/>
          </a:schemeClr>
        </a:solidFill>
      </dgm:spPr>
      <dgm:t>
        <a:bodyPr/>
        <a:lstStyle/>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فهرست طرح‌های سرمایه</a:t>
          </a:r>
          <a:endParaRPr lang="fa-IR"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a:p>
          <a:pPr rtl="1"/>
          <a:r>
            <a:rPr lang="ar-SA" sz="12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‌گذاری</a:t>
          </a:r>
          <a:endParaRPr lang="fa-IR" sz="1200" b="1" dirty="0">
            <a:solidFill>
              <a:schemeClr val="tx2">
                <a:lumMod val="50000"/>
              </a:schemeClr>
            </a:solidFill>
            <a:cs typeface="B Nazanin" panose="00000400000000000000" pitchFamily="2" charset="-78"/>
          </a:endParaRPr>
        </a:p>
      </dgm:t>
    </dgm:pt>
    <dgm:pt modelId="{57E86B36-099E-4713-A4A7-DB8EDD773C09}" type="parTrans" cxnId="{19078886-31BC-4192-9682-253883F609BA}">
      <dgm:prSet/>
      <dgm:spPr/>
      <dgm:t>
        <a:bodyPr/>
        <a:lstStyle/>
        <a:p>
          <a:pPr rtl="1"/>
          <a:endParaRPr lang="fa-IR" sz="1200">
            <a:solidFill>
              <a:schemeClr val="tx2">
                <a:lumMod val="50000"/>
              </a:schemeClr>
            </a:solidFill>
            <a:cs typeface="B Nazanin" panose="00000400000000000000" pitchFamily="2" charset="-78"/>
          </a:endParaRPr>
        </a:p>
      </dgm:t>
    </dgm:pt>
    <dgm:pt modelId="{0778AFFC-6A11-4D04-8C00-0980A3BA0771}" type="sibTrans" cxnId="{19078886-31BC-4192-9682-253883F609BA}">
      <dgm:prSet/>
      <dgm:spPr/>
      <dgm:t>
        <a:bodyPr/>
        <a:lstStyle/>
        <a:p>
          <a:pPr rtl="1"/>
          <a:endParaRPr lang="fa-IR" sz="1200">
            <a:solidFill>
              <a:schemeClr val="tx2">
                <a:lumMod val="50000"/>
              </a:schemeClr>
            </a:solidFill>
            <a:cs typeface="B Nazanin" panose="00000400000000000000" pitchFamily="2" charset="-78"/>
          </a:endParaRPr>
        </a:p>
      </dgm:t>
    </dgm:pt>
    <dgm:pt modelId="{F55D457E-D34F-418A-BC04-45DA25806469}" type="pres">
      <dgm:prSet presAssocID="{E91696AE-F326-4C36-BBAB-9BF8F30814E3}" presName="hierChild1" presStyleCnt="0">
        <dgm:presLayoutVars>
          <dgm:orgChart val="1"/>
          <dgm:chPref val="1"/>
          <dgm:dir/>
          <dgm:animOne val="branch"/>
          <dgm:animLvl val="lvl"/>
          <dgm:resizeHandles/>
        </dgm:presLayoutVars>
      </dgm:prSet>
      <dgm:spPr/>
      <dgm:t>
        <a:bodyPr/>
        <a:lstStyle/>
        <a:p>
          <a:pPr rtl="1"/>
          <a:endParaRPr lang="fa-IR"/>
        </a:p>
      </dgm:t>
    </dgm:pt>
    <dgm:pt modelId="{43AFA2A3-A010-481A-9F6B-203A3F0092F4}" type="pres">
      <dgm:prSet presAssocID="{E5EDD27C-B3F2-4423-9E70-2E933AC6C387}" presName="hierRoot1" presStyleCnt="0">
        <dgm:presLayoutVars>
          <dgm:hierBranch val="init"/>
        </dgm:presLayoutVars>
      </dgm:prSet>
      <dgm:spPr/>
    </dgm:pt>
    <dgm:pt modelId="{587970E0-C725-4E06-80A7-032A75BC75A4}" type="pres">
      <dgm:prSet presAssocID="{E5EDD27C-B3F2-4423-9E70-2E933AC6C387}" presName="rootComposite1" presStyleCnt="0"/>
      <dgm:spPr/>
    </dgm:pt>
    <dgm:pt modelId="{DFE47EC4-9540-4DEC-AB06-94ADC8BB3185}" type="pres">
      <dgm:prSet presAssocID="{E5EDD27C-B3F2-4423-9E70-2E933AC6C387}" presName="rootText1" presStyleLbl="node0" presStyleIdx="0" presStyleCnt="1" custScaleX="819597" custScaleY="210827" custLinFactY="-5169" custLinFactNeighborX="-30826" custLinFactNeighborY="-100000">
        <dgm:presLayoutVars>
          <dgm:chPref val="3"/>
        </dgm:presLayoutVars>
      </dgm:prSet>
      <dgm:spPr/>
      <dgm:t>
        <a:bodyPr/>
        <a:lstStyle/>
        <a:p>
          <a:pPr rtl="1"/>
          <a:endParaRPr lang="fa-IR"/>
        </a:p>
      </dgm:t>
    </dgm:pt>
    <dgm:pt modelId="{C2D30A52-B23A-4D92-98EE-3C339F6CFE3B}" type="pres">
      <dgm:prSet presAssocID="{E5EDD27C-B3F2-4423-9E70-2E933AC6C387}" presName="rootConnector1" presStyleLbl="node1" presStyleIdx="0" presStyleCnt="0"/>
      <dgm:spPr/>
      <dgm:t>
        <a:bodyPr/>
        <a:lstStyle/>
        <a:p>
          <a:pPr rtl="1"/>
          <a:endParaRPr lang="fa-IR"/>
        </a:p>
      </dgm:t>
    </dgm:pt>
    <dgm:pt modelId="{55B8FCCF-DFB4-4AC7-83EE-13EDE0C47334}" type="pres">
      <dgm:prSet presAssocID="{E5EDD27C-B3F2-4423-9E70-2E933AC6C387}" presName="hierChild2" presStyleCnt="0"/>
      <dgm:spPr/>
    </dgm:pt>
    <dgm:pt modelId="{5C0DCED5-CC2F-4168-AF30-9701765A5E22}" type="pres">
      <dgm:prSet presAssocID="{C5E78662-9D3E-489B-A9D3-818E1799A55C}" presName="Name37" presStyleLbl="parChTrans1D2" presStyleIdx="0" presStyleCnt="12"/>
      <dgm:spPr/>
      <dgm:t>
        <a:bodyPr/>
        <a:lstStyle/>
        <a:p>
          <a:pPr rtl="1"/>
          <a:endParaRPr lang="fa-IR"/>
        </a:p>
      </dgm:t>
    </dgm:pt>
    <dgm:pt modelId="{CCF7F9FF-624D-4649-A3D3-0536AD8114E3}" type="pres">
      <dgm:prSet presAssocID="{90B23B31-B8DC-4E7A-A37F-68D4D47ED469}" presName="hierRoot2" presStyleCnt="0">
        <dgm:presLayoutVars>
          <dgm:hierBranch val="init"/>
        </dgm:presLayoutVars>
      </dgm:prSet>
      <dgm:spPr/>
    </dgm:pt>
    <dgm:pt modelId="{D59BE2DC-28C0-4DC3-9630-6F356AA1CE1A}" type="pres">
      <dgm:prSet presAssocID="{90B23B31-B8DC-4E7A-A37F-68D4D47ED469}" presName="rootComposite" presStyleCnt="0"/>
      <dgm:spPr/>
    </dgm:pt>
    <dgm:pt modelId="{1025236B-2448-4757-9F38-5D3F4B97B8FE}" type="pres">
      <dgm:prSet presAssocID="{90B23B31-B8DC-4E7A-A37F-68D4D47ED469}" presName="rootText" presStyleLbl="node2" presStyleIdx="0" presStyleCnt="12" custScaleY="873088">
        <dgm:presLayoutVars>
          <dgm:chPref val="3"/>
        </dgm:presLayoutVars>
      </dgm:prSet>
      <dgm:spPr/>
      <dgm:t>
        <a:bodyPr/>
        <a:lstStyle/>
        <a:p>
          <a:pPr rtl="1"/>
          <a:endParaRPr lang="fa-IR"/>
        </a:p>
      </dgm:t>
    </dgm:pt>
    <dgm:pt modelId="{D12F0A01-11A0-4426-9ECD-DA0605CE9D84}" type="pres">
      <dgm:prSet presAssocID="{90B23B31-B8DC-4E7A-A37F-68D4D47ED469}" presName="rootConnector" presStyleLbl="node2" presStyleIdx="0" presStyleCnt="12"/>
      <dgm:spPr/>
      <dgm:t>
        <a:bodyPr/>
        <a:lstStyle/>
        <a:p>
          <a:pPr rtl="1"/>
          <a:endParaRPr lang="fa-IR"/>
        </a:p>
      </dgm:t>
    </dgm:pt>
    <dgm:pt modelId="{78DC4EEC-4061-42C9-B840-32261AFC1795}" type="pres">
      <dgm:prSet presAssocID="{90B23B31-B8DC-4E7A-A37F-68D4D47ED469}" presName="hierChild4" presStyleCnt="0"/>
      <dgm:spPr/>
    </dgm:pt>
    <dgm:pt modelId="{806B7085-F498-4A90-9034-25B63BD51FE4}" type="pres">
      <dgm:prSet presAssocID="{90B23B31-B8DC-4E7A-A37F-68D4D47ED469}" presName="hierChild5" presStyleCnt="0"/>
      <dgm:spPr/>
    </dgm:pt>
    <dgm:pt modelId="{E1EA3512-03CA-4ED8-B295-23E99AE57E5C}" type="pres">
      <dgm:prSet presAssocID="{57E86B36-099E-4713-A4A7-DB8EDD773C09}" presName="Name37" presStyleLbl="parChTrans1D2" presStyleIdx="1" presStyleCnt="12"/>
      <dgm:spPr/>
      <dgm:t>
        <a:bodyPr/>
        <a:lstStyle/>
        <a:p>
          <a:pPr rtl="1"/>
          <a:endParaRPr lang="fa-IR"/>
        </a:p>
      </dgm:t>
    </dgm:pt>
    <dgm:pt modelId="{F8877710-7388-40AB-AF07-6F51887B350A}" type="pres">
      <dgm:prSet presAssocID="{E30F7FAA-92F9-4174-86D8-12B885892241}" presName="hierRoot2" presStyleCnt="0">
        <dgm:presLayoutVars>
          <dgm:hierBranch val="init"/>
        </dgm:presLayoutVars>
      </dgm:prSet>
      <dgm:spPr/>
    </dgm:pt>
    <dgm:pt modelId="{7D51A91F-FC24-48D5-AD57-F9F80B25CFCE}" type="pres">
      <dgm:prSet presAssocID="{E30F7FAA-92F9-4174-86D8-12B885892241}" presName="rootComposite" presStyleCnt="0"/>
      <dgm:spPr/>
    </dgm:pt>
    <dgm:pt modelId="{BD2B0FA1-AA74-4DA2-A8C3-1791E67DA103}" type="pres">
      <dgm:prSet presAssocID="{E30F7FAA-92F9-4174-86D8-12B885892241}" presName="rootText" presStyleLbl="node2" presStyleIdx="1" presStyleCnt="12" custScaleY="877017">
        <dgm:presLayoutVars>
          <dgm:chPref val="3"/>
        </dgm:presLayoutVars>
      </dgm:prSet>
      <dgm:spPr/>
      <dgm:t>
        <a:bodyPr/>
        <a:lstStyle/>
        <a:p>
          <a:pPr rtl="1"/>
          <a:endParaRPr lang="fa-IR"/>
        </a:p>
      </dgm:t>
    </dgm:pt>
    <dgm:pt modelId="{8D687E09-388A-4660-B7CC-81F046EBA415}" type="pres">
      <dgm:prSet presAssocID="{E30F7FAA-92F9-4174-86D8-12B885892241}" presName="rootConnector" presStyleLbl="node2" presStyleIdx="1" presStyleCnt="12"/>
      <dgm:spPr/>
      <dgm:t>
        <a:bodyPr/>
        <a:lstStyle/>
        <a:p>
          <a:pPr rtl="1"/>
          <a:endParaRPr lang="fa-IR"/>
        </a:p>
      </dgm:t>
    </dgm:pt>
    <dgm:pt modelId="{0A399F08-3D19-4CC7-A388-5395266B8FF0}" type="pres">
      <dgm:prSet presAssocID="{E30F7FAA-92F9-4174-86D8-12B885892241}" presName="hierChild4" presStyleCnt="0"/>
      <dgm:spPr/>
    </dgm:pt>
    <dgm:pt modelId="{64DC0652-6FC1-4F16-8F91-DCB1151E43FE}" type="pres">
      <dgm:prSet presAssocID="{E30F7FAA-92F9-4174-86D8-12B885892241}" presName="hierChild5" presStyleCnt="0"/>
      <dgm:spPr/>
    </dgm:pt>
    <dgm:pt modelId="{B0B58DF3-95C4-4793-93FB-7AC2EFD10C98}" type="pres">
      <dgm:prSet presAssocID="{74AD571E-9A65-4FC9-BB4A-879A02EC3D55}" presName="Name37" presStyleLbl="parChTrans1D2" presStyleIdx="2" presStyleCnt="12"/>
      <dgm:spPr/>
      <dgm:t>
        <a:bodyPr/>
        <a:lstStyle/>
        <a:p>
          <a:pPr rtl="1"/>
          <a:endParaRPr lang="fa-IR"/>
        </a:p>
      </dgm:t>
    </dgm:pt>
    <dgm:pt modelId="{68AD80C2-C30A-4F39-855E-B164E3E54661}" type="pres">
      <dgm:prSet presAssocID="{E447B00A-1E61-44B1-86F4-81789B9A4936}" presName="hierRoot2" presStyleCnt="0">
        <dgm:presLayoutVars>
          <dgm:hierBranch val="init"/>
        </dgm:presLayoutVars>
      </dgm:prSet>
      <dgm:spPr/>
    </dgm:pt>
    <dgm:pt modelId="{E2657D7F-EF0D-4C76-BECD-7E21F648E572}" type="pres">
      <dgm:prSet presAssocID="{E447B00A-1E61-44B1-86F4-81789B9A4936}" presName="rootComposite" presStyleCnt="0"/>
      <dgm:spPr/>
    </dgm:pt>
    <dgm:pt modelId="{6988D02C-7C44-46C2-ADC5-B8DDFD37F4DA}" type="pres">
      <dgm:prSet presAssocID="{E447B00A-1E61-44B1-86F4-81789B9A4936}" presName="rootText" presStyleLbl="node2" presStyleIdx="2" presStyleCnt="12" custScaleY="892355">
        <dgm:presLayoutVars>
          <dgm:chPref val="3"/>
        </dgm:presLayoutVars>
      </dgm:prSet>
      <dgm:spPr/>
      <dgm:t>
        <a:bodyPr/>
        <a:lstStyle/>
        <a:p>
          <a:pPr rtl="1"/>
          <a:endParaRPr lang="fa-IR"/>
        </a:p>
      </dgm:t>
    </dgm:pt>
    <dgm:pt modelId="{12FFF3B7-A69B-4258-9331-D97DAA1372DF}" type="pres">
      <dgm:prSet presAssocID="{E447B00A-1E61-44B1-86F4-81789B9A4936}" presName="rootConnector" presStyleLbl="node2" presStyleIdx="2" presStyleCnt="12"/>
      <dgm:spPr/>
      <dgm:t>
        <a:bodyPr/>
        <a:lstStyle/>
        <a:p>
          <a:pPr rtl="1"/>
          <a:endParaRPr lang="fa-IR"/>
        </a:p>
      </dgm:t>
    </dgm:pt>
    <dgm:pt modelId="{5AF50DC5-08AD-41B6-8B47-98782C34F3FB}" type="pres">
      <dgm:prSet presAssocID="{E447B00A-1E61-44B1-86F4-81789B9A4936}" presName="hierChild4" presStyleCnt="0"/>
      <dgm:spPr/>
    </dgm:pt>
    <dgm:pt modelId="{8BA89407-F63D-4E8B-AD7B-2AA7B55A0500}" type="pres">
      <dgm:prSet presAssocID="{E447B00A-1E61-44B1-86F4-81789B9A4936}" presName="hierChild5" presStyleCnt="0"/>
      <dgm:spPr/>
    </dgm:pt>
    <dgm:pt modelId="{6696ABBC-D97B-4601-B36C-9A786E4C98BB}" type="pres">
      <dgm:prSet presAssocID="{6F5D0DB2-8EC5-4524-8A7B-AFAC923836B1}" presName="Name37" presStyleLbl="parChTrans1D2" presStyleIdx="3" presStyleCnt="12"/>
      <dgm:spPr/>
      <dgm:t>
        <a:bodyPr/>
        <a:lstStyle/>
        <a:p>
          <a:pPr rtl="1"/>
          <a:endParaRPr lang="fa-IR"/>
        </a:p>
      </dgm:t>
    </dgm:pt>
    <dgm:pt modelId="{57F05EDD-65E5-433D-9698-3ED3C0CA3474}" type="pres">
      <dgm:prSet presAssocID="{8A921458-A7E5-4F45-A343-628B88BC731E}" presName="hierRoot2" presStyleCnt="0">
        <dgm:presLayoutVars>
          <dgm:hierBranch val="init"/>
        </dgm:presLayoutVars>
      </dgm:prSet>
      <dgm:spPr/>
    </dgm:pt>
    <dgm:pt modelId="{AB621AD0-59D1-41BC-B788-E5FB8319571B}" type="pres">
      <dgm:prSet presAssocID="{8A921458-A7E5-4F45-A343-628B88BC731E}" presName="rootComposite" presStyleCnt="0"/>
      <dgm:spPr/>
    </dgm:pt>
    <dgm:pt modelId="{E62D9220-A662-4911-9570-D42062474378}" type="pres">
      <dgm:prSet presAssocID="{8A921458-A7E5-4F45-A343-628B88BC731E}" presName="rootText" presStyleLbl="node2" presStyleIdx="3" presStyleCnt="12" custScaleY="908697">
        <dgm:presLayoutVars>
          <dgm:chPref val="3"/>
        </dgm:presLayoutVars>
      </dgm:prSet>
      <dgm:spPr/>
      <dgm:t>
        <a:bodyPr/>
        <a:lstStyle/>
        <a:p>
          <a:pPr rtl="1"/>
          <a:endParaRPr lang="fa-IR"/>
        </a:p>
      </dgm:t>
    </dgm:pt>
    <dgm:pt modelId="{382E215C-94C4-418A-8D6E-0D389F995F64}" type="pres">
      <dgm:prSet presAssocID="{8A921458-A7E5-4F45-A343-628B88BC731E}" presName="rootConnector" presStyleLbl="node2" presStyleIdx="3" presStyleCnt="12"/>
      <dgm:spPr/>
      <dgm:t>
        <a:bodyPr/>
        <a:lstStyle/>
        <a:p>
          <a:pPr rtl="1"/>
          <a:endParaRPr lang="fa-IR"/>
        </a:p>
      </dgm:t>
    </dgm:pt>
    <dgm:pt modelId="{5DB352A0-30C2-43CA-95F1-6180DAA29A8F}" type="pres">
      <dgm:prSet presAssocID="{8A921458-A7E5-4F45-A343-628B88BC731E}" presName="hierChild4" presStyleCnt="0"/>
      <dgm:spPr/>
    </dgm:pt>
    <dgm:pt modelId="{E723C641-4CBE-4EC8-AE49-AF13E76F48AA}" type="pres">
      <dgm:prSet presAssocID="{8A921458-A7E5-4F45-A343-628B88BC731E}" presName="hierChild5" presStyleCnt="0"/>
      <dgm:spPr/>
    </dgm:pt>
    <dgm:pt modelId="{41CA1307-748B-4D80-8526-211CAC54F448}" type="pres">
      <dgm:prSet presAssocID="{748685EF-13F1-4C69-B643-4DAD0377A21B}" presName="Name37" presStyleLbl="parChTrans1D2" presStyleIdx="4" presStyleCnt="12"/>
      <dgm:spPr/>
      <dgm:t>
        <a:bodyPr/>
        <a:lstStyle/>
        <a:p>
          <a:pPr rtl="1"/>
          <a:endParaRPr lang="fa-IR"/>
        </a:p>
      </dgm:t>
    </dgm:pt>
    <dgm:pt modelId="{5E006B92-55B2-440D-94B4-78047F49294C}" type="pres">
      <dgm:prSet presAssocID="{0C2F743F-5F66-44F0-99B1-DD971EECF2CF}" presName="hierRoot2" presStyleCnt="0">
        <dgm:presLayoutVars>
          <dgm:hierBranch val="init"/>
        </dgm:presLayoutVars>
      </dgm:prSet>
      <dgm:spPr/>
    </dgm:pt>
    <dgm:pt modelId="{A9E95BE8-9B07-4FC1-A181-F68E4C51B483}" type="pres">
      <dgm:prSet presAssocID="{0C2F743F-5F66-44F0-99B1-DD971EECF2CF}" presName="rootComposite" presStyleCnt="0"/>
      <dgm:spPr/>
    </dgm:pt>
    <dgm:pt modelId="{DBF7593A-A098-451F-A40A-56416F01DA34}" type="pres">
      <dgm:prSet presAssocID="{0C2F743F-5F66-44F0-99B1-DD971EECF2CF}" presName="rootText" presStyleLbl="node2" presStyleIdx="4" presStyleCnt="12" custScaleY="909003">
        <dgm:presLayoutVars>
          <dgm:chPref val="3"/>
        </dgm:presLayoutVars>
      </dgm:prSet>
      <dgm:spPr/>
      <dgm:t>
        <a:bodyPr/>
        <a:lstStyle/>
        <a:p>
          <a:pPr rtl="1"/>
          <a:endParaRPr lang="fa-IR"/>
        </a:p>
      </dgm:t>
    </dgm:pt>
    <dgm:pt modelId="{64B2D7DB-FC55-4B0B-81EE-0C59CE2708EE}" type="pres">
      <dgm:prSet presAssocID="{0C2F743F-5F66-44F0-99B1-DD971EECF2CF}" presName="rootConnector" presStyleLbl="node2" presStyleIdx="4" presStyleCnt="12"/>
      <dgm:spPr/>
      <dgm:t>
        <a:bodyPr/>
        <a:lstStyle/>
        <a:p>
          <a:pPr rtl="1"/>
          <a:endParaRPr lang="fa-IR"/>
        </a:p>
      </dgm:t>
    </dgm:pt>
    <dgm:pt modelId="{02693A2E-F2D8-47B9-844A-A1B11A2D8954}" type="pres">
      <dgm:prSet presAssocID="{0C2F743F-5F66-44F0-99B1-DD971EECF2CF}" presName="hierChild4" presStyleCnt="0"/>
      <dgm:spPr/>
    </dgm:pt>
    <dgm:pt modelId="{DF6EAB4E-D3F0-46BE-985C-38585A042CC2}" type="pres">
      <dgm:prSet presAssocID="{0C2F743F-5F66-44F0-99B1-DD971EECF2CF}" presName="hierChild5" presStyleCnt="0"/>
      <dgm:spPr/>
    </dgm:pt>
    <dgm:pt modelId="{52DB5DA5-CE95-4681-9F39-D20178A35A9C}" type="pres">
      <dgm:prSet presAssocID="{8426B3F2-A174-4187-949B-1FAC4371DE96}" presName="Name37" presStyleLbl="parChTrans1D2" presStyleIdx="5" presStyleCnt="12"/>
      <dgm:spPr/>
      <dgm:t>
        <a:bodyPr/>
        <a:lstStyle/>
        <a:p>
          <a:pPr rtl="1"/>
          <a:endParaRPr lang="fa-IR"/>
        </a:p>
      </dgm:t>
    </dgm:pt>
    <dgm:pt modelId="{F693667B-B970-458B-A100-0E439B0C0C2A}" type="pres">
      <dgm:prSet presAssocID="{782B8D7C-EE63-41D1-A391-11FF59F5AFDC}" presName="hierRoot2" presStyleCnt="0">
        <dgm:presLayoutVars>
          <dgm:hierBranch val="init"/>
        </dgm:presLayoutVars>
      </dgm:prSet>
      <dgm:spPr/>
    </dgm:pt>
    <dgm:pt modelId="{E89F9DA7-0FF6-4652-A97D-B687C90E95A1}" type="pres">
      <dgm:prSet presAssocID="{782B8D7C-EE63-41D1-A391-11FF59F5AFDC}" presName="rootComposite" presStyleCnt="0"/>
      <dgm:spPr/>
    </dgm:pt>
    <dgm:pt modelId="{83300590-B87B-42E1-B642-F0E1743AAA9A}" type="pres">
      <dgm:prSet presAssocID="{782B8D7C-EE63-41D1-A391-11FF59F5AFDC}" presName="rootText" presStyleLbl="node2" presStyleIdx="5" presStyleCnt="12" custScaleY="899072">
        <dgm:presLayoutVars>
          <dgm:chPref val="3"/>
        </dgm:presLayoutVars>
      </dgm:prSet>
      <dgm:spPr/>
      <dgm:t>
        <a:bodyPr/>
        <a:lstStyle/>
        <a:p>
          <a:pPr rtl="1"/>
          <a:endParaRPr lang="fa-IR"/>
        </a:p>
      </dgm:t>
    </dgm:pt>
    <dgm:pt modelId="{D72A7A44-96D9-40BB-BC75-7337ED16F36E}" type="pres">
      <dgm:prSet presAssocID="{782B8D7C-EE63-41D1-A391-11FF59F5AFDC}" presName="rootConnector" presStyleLbl="node2" presStyleIdx="5" presStyleCnt="12"/>
      <dgm:spPr/>
      <dgm:t>
        <a:bodyPr/>
        <a:lstStyle/>
        <a:p>
          <a:pPr rtl="1"/>
          <a:endParaRPr lang="fa-IR"/>
        </a:p>
      </dgm:t>
    </dgm:pt>
    <dgm:pt modelId="{F0BCD946-1BE0-465A-8E69-7EA180992E84}" type="pres">
      <dgm:prSet presAssocID="{782B8D7C-EE63-41D1-A391-11FF59F5AFDC}" presName="hierChild4" presStyleCnt="0"/>
      <dgm:spPr/>
    </dgm:pt>
    <dgm:pt modelId="{A44D7057-C1D0-4DA8-92BA-AF4C32F40949}" type="pres">
      <dgm:prSet presAssocID="{782B8D7C-EE63-41D1-A391-11FF59F5AFDC}" presName="hierChild5" presStyleCnt="0"/>
      <dgm:spPr/>
    </dgm:pt>
    <dgm:pt modelId="{B6A1D609-3FB6-4F9D-BEC3-6B39D4CA6814}" type="pres">
      <dgm:prSet presAssocID="{2BBAF0E2-7241-4354-B31A-1A9D927615E8}" presName="Name37" presStyleLbl="parChTrans1D2" presStyleIdx="6" presStyleCnt="12"/>
      <dgm:spPr/>
      <dgm:t>
        <a:bodyPr/>
        <a:lstStyle/>
        <a:p>
          <a:pPr rtl="1"/>
          <a:endParaRPr lang="fa-IR"/>
        </a:p>
      </dgm:t>
    </dgm:pt>
    <dgm:pt modelId="{C0623945-0D7A-49C5-A73C-33F40C0B1CFF}" type="pres">
      <dgm:prSet presAssocID="{E0844CC6-0FA6-4081-8F90-1B054D9A0FB5}" presName="hierRoot2" presStyleCnt="0">
        <dgm:presLayoutVars>
          <dgm:hierBranch val="init"/>
        </dgm:presLayoutVars>
      </dgm:prSet>
      <dgm:spPr/>
    </dgm:pt>
    <dgm:pt modelId="{903EF242-382F-4FAD-BBE6-077ADFEB237D}" type="pres">
      <dgm:prSet presAssocID="{E0844CC6-0FA6-4081-8F90-1B054D9A0FB5}" presName="rootComposite" presStyleCnt="0"/>
      <dgm:spPr/>
    </dgm:pt>
    <dgm:pt modelId="{84FABF12-D9BC-4955-BAE3-6A06DB2F2D57}" type="pres">
      <dgm:prSet presAssocID="{E0844CC6-0FA6-4081-8F90-1B054D9A0FB5}" presName="rootText" presStyleLbl="node2" presStyleIdx="6" presStyleCnt="12" custScaleY="906152">
        <dgm:presLayoutVars>
          <dgm:chPref val="3"/>
        </dgm:presLayoutVars>
      </dgm:prSet>
      <dgm:spPr/>
      <dgm:t>
        <a:bodyPr/>
        <a:lstStyle/>
        <a:p>
          <a:pPr rtl="1"/>
          <a:endParaRPr lang="fa-IR"/>
        </a:p>
      </dgm:t>
    </dgm:pt>
    <dgm:pt modelId="{18FBCC2F-EDF9-4E8F-856E-72D0F535EDBF}" type="pres">
      <dgm:prSet presAssocID="{E0844CC6-0FA6-4081-8F90-1B054D9A0FB5}" presName="rootConnector" presStyleLbl="node2" presStyleIdx="6" presStyleCnt="12"/>
      <dgm:spPr/>
      <dgm:t>
        <a:bodyPr/>
        <a:lstStyle/>
        <a:p>
          <a:pPr rtl="1"/>
          <a:endParaRPr lang="fa-IR"/>
        </a:p>
      </dgm:t>
    </dgm:pt>
    <dgm:pt modelId="{EFCF683E-7859-46E0-B564-FEE82BE7868B}" type="pres">
      <dgm:prSet presAssocID="{E0844CC6-0FA6-4081-8F90-1B054D9A0FB5}" presName="hierChild4" presStyleCnt="0"/>
      <dgm:spPr/>
    </dgm:pt>
    <dgm:pt modelId="{6E4AC5BA-F659-4F89-B85F-CEF0DBB277C9}" type="pres">
      <dgm:prSet presAssocID="{E0844CC6-0FA6-4081-8F90-1B054D9A0FB5}" presName="hierChild5" presStyleCnt="0"/>
      <dgm:spPr/>
    </dgm:pt>
    <dgm:pt modelId="{52FC9626-FAA1-45D1-96EC-7E089F6AF4BD}" type="pres">
      <dgm:prSet presAssocID="{E559BE48-1C61-4B22-A84C-280154604051}" presName="Name37" presStyleLbl="parChTrans1D2" presStyleIdx="7" presStyleCnt="12"/>
      <dgm:spPr/>
      <dgm:t>
        <a:bodyPr/>
        <a:lstStyle/>
        <a:p>
          <a:pPr rtl="1"/>
          <a:endParaRPr lang="fa-IR"/>
        </a:p>
      </dgm:t>
    </dgm:pt>
    <dgm:pt modelId="{79D960A5-11DB-453F-A9E8-5181694661D8}" type="pres">
      <dgm:prSet presAssocID="{8ACFA9FB-107A-415C-A16F-785C32EAF462}" presName="hierRoot2" presStyleCnt="0">
        <dgm:presLayoutVars>
          <dgm:hierBranch val="init"/>
        </dgm:presLayoutVars>
      </dgm:prSet>
      <dgm:spPr/>
    </dgm:pt>
    <dgm:pt modelId="{1C6BC9BD-DB4C-4308-B7C0-07077457E838}" type="pres">
      <dgm:prSet presAssocID="{8ACFA9FB-107A-415C-A16F-785C32EAF462}" presName="rootComposite" presStyleCnt="0"/>
      <dgm:spPr/>
    </dgm:pt>
    <dgm:pt modelId="{5BD59D89-2C26-413F-902C-4A208C155490}" type="pres">
      <dgm:prSet presAssocID="{8ACFA9FB-107A-415C-A16F-785C32EAF462}" presName="rootText" presStyleLbl="node2" presStyleIdx="7" presStyleCnt="12" custScaleY="909480">
        <dgm:presLayoutVars>
          <dgm:chPref val="3"/>
        </dgm:presLayoutVars>
      </dgm:prSet>
      <dgm:spPr/>
      <dgm:t>
        <a:bodyPr/>
        <a:lstStyle/>
        <a:p>
          <a:pPr rtl="1"/>
          <a:endParaRPr lang="fa-IR"/>
        </a:p>
      </dgm:t>
    </dgm:pt>
    <dgm:pt modelId="{CC90605A-D412-47E1-B8AB-D249A2DB61B6}" type="pres">
      <dgm:prSet presAssocID="{8ACFA9FB-107A-415C-A16F-785C32EAF462}" presName="rootConnector" presStyleLbl="node2" presStyleIdx="7" presStyleCnt="12"/>
      <dgm:spPr/>
      <dgm:t>
        <a:bodyPr/>
        <a:lstStyle/>
        <a:p>
          <a:pPr rtl="1"/>
          <a:endParaRPr lang="fa-IR"/>
        </a:p>
      </dgm:t>
    </dgm:pt>
    <dgm:pt modelId="{1B6908C7-B841-4C4D-90DA-87CA6F018211}" type="pres">
      <dgm:prSet presAssocID="{8ACFA9FB-107A-415C-A16F-785C32EAF462}" presName="hierChild4" presStyleCnt="0"/>
      <dgm:spPr/>
    </dgm:pt>
    <dgm:pt modelId="{DF008623-13A8-4FCA-9ECF-4EA5FB816579}" type="pres">
      <dgm:prSet presAssocID="{8ACFA9FB-107A-415C-A16F-785C32EAF462}" presName="hierChild5" presStyleCnt="0"/>
      <dgm:spPr/>
    </dgm:pt>
    <dgm:pt modelId="{EC3C9B12-06FA-46B0-A922-A26C99AAA463}" type="pres">
      <dgm:prSet presAssocID="{265EC446-C032-42C4-9591-1A1AB438635F}" presName="Name37" presStyleLbl="parChTrans1D2" presStyleIdx="8" presStyleCnt="12"/>
      <dgm:spPr/>
      <dgm:t>
        <a:bodyPr/>
        <a:lstStyle/>
        <a:p>
          <a:pPr rtl="1"/>
          <a:endParaRPr lang="fa-IR"/>
        </a:p>
      </dgm:t>
    </dgm:pt>
    <dgm:pt modelId="{6B492712-4CC2-4213-AB15-5495FF75E3C1}" type="pres">
      <dgm:prSet presAssocID="{0AB1D983-2BC4-48B8-91AF-3807BE1CB7F3}" presName="hierRoot2" presStyleCnt="0">
        <dgm:presLayoutVars>
          <dgm:hierBranch val="init"/>
        </dgm:presLayoutVars>
      </dgm:prSet>
      <dgm:spPr/>
    </dgm:pt>
    <dgm:pt modelId="{3BC3968B-2C08-42D1-BB12-F8B2715E7D2C}" type="pres">
      <dgm:prSet presAssocID="{0AB1D983-2BC4-48B8-91AF-3807BE1CB7F3}" presName="rootComposite" presStyleCnt="0"/>
      <dgm:spPr/>
    </dgm:pt>
    <dgm:pt modelId="{C04E78B5-A7EA-4F53-BD07-C8A28B2745A8}" type="pres">
      <dgm:prSet presAssocID="{0AB1D983-2BC4-48B8-91AF-3807BE1CB7F3}" presName="rootText" presStyleLbl="node2" presStyleIdx="8" presStyleCnt="12" custScaleY="915951">
        <dgm:presLayoutVars>
          <dgm:chPref val="3"/>
        </dgm:presLayoutVars>
      </dgm:prSet>
      <dgm:spPr/>
      <dgm:t>
        <a:bodyPr/>
        <a:lstStyle/>
        <a:p>
          <a:pPr rtl="1"/>
          <a:endParaRPr lang="fa-IR"/>
        </a:p>
      </dgm:t>
    </dgm:pt>
    <dgm:pt modelId="{07089E9D-DC12-410B-B432-6792F2AE19D1}" type="pres">
      <dgm:prSet presAssocID="{0AB1D983-2BC4-48B8-91AF-3807BE1CB7F3}" presName="rootConnector" presStyleLbl="node2" presStyleIdx="8" presStyleCnt="12"/>
      <dgm:spPr/>
      <dgm:t>
        <a:bodyPr/>
        <a:lstStyle/>
        <a:p>
          <a:pPr rtl="1"/>
          <a:endParaRPr lang="fa-IR"/>
        </a:p>
      </dgm:t>
    </dgm:pt>
    <dgm:pt modelId="{024814FF-AE1D-4BAD-B3F1-224F23BA4A6B}" type="pres">
      <dgm:prSet presAssocID="{0AB1D983-2BC4-48B8-91AF-3807BE1CB7F3}" presName="hierChild4" presStyleCnt="0"/>
      <dgm:spPr/>
    </dgm:pt>
    <dgm:pt modelId="{20A860B4-CDDC-4ABE-B85C-CE810363AD27}" type="pres">
      <dgm:prSet presAssocID="{0AB1D983-2BC4-48B8-91AF-3807BE1CB7F3}" presName="hierChild5" presStyleCnt="0"/>
      <dgm:spPr/>
    </dgm:pt>
    <dgm:pt modelId="{7BCD8879-BBB9-446B-A6A9-9FD8B59FCA03}" type="pres">
      <dgm:prSet presAssocID="{0A084747-F28B-44A1-98F2-785181EF51A5}" presName="Name37" presStyleLbl="parChTrans1D2" presStyleIdx="9" presStyleCnt="12"/>
      <dgm:spPr/>
      <dgm:t>
        <a:bodyPr/>
        <a:lstStyle/>
        <a:p>
          <a:pPr rtl="1"/>
          <a:endParaRPr lang="fa-IR"/>
        </a:p>
      </dgm:t>
    </dgm:pt>
    <dgm:pt modelId="{D49F2927-CB17-4632-B751-ECD463D6B49E}" type="pres">
      <dgm:prSet presAssocID="{9F7B6123-F83C-4475-AF43-132E0A425FC7}" presName="hierRoot2" presStyleCnt="0">
        <dgm:presLayoutVars>
          <dgm:hierBranch val="init"/>
        </dgm:presLayoutVars>
      </dgm:prSet>
      <dgm:spPr/>
    </dgm:pt>
    <dgm:pt modelId="{9B8C942C-2AEA-439D-A79C-9AF86C16A5FA}" type="pres">
      <dgm:prSet presAssocID="{9F7B6123-F83C-4475-AF43-132E0A425FC7}" presName="rootComposite" presStyleCnt="0"/>
      <dgm:spPr/>
    </dgm:pt>
    <dgm:pt modelId="{AC48BBF2-6507-4493-B86B-6E0E4E57C046}" type="pres">
      <dgm:prSet presAssocID="{9F7B6123-F83C-4475-AF43-132E0A425FC7}" presName="rootText" presStyleLbl="node2" presStyleIdx="9" presStyleCnt="12" custScaleY="908492">
        <dgm:presLayoutVars>
          <dgm:chPref val="3"/>
        </dgm:presLayoutVars>
      </dgm:prSet>
      <dgm:spPr/>
      <dgm:t>
        <a:bodyPr/>
        <a:lstStyle/>
        <a:p>
          <a:pPr rtl="1"/>
          <a:endParaRPr lang="fa-IR"/>
        </a:p>
      </dgm:t>
    </dgm:pt>
    <dgm:pt modelId="{4BC40281-14FA-469A-83A3-63FB75DF87B6}" type="pres">
      <dgm:prSet presAssocID="{9F7B6123-F83C-4475-AF43-132E0A425FC7}" presName="rootConnector" presStyleLbl="node2" presStyleIdx="9" presStyleCnt="12"/>
      <dgm:spPr/>
      <dgm:t>
        <a:bodyPr/>
        <a:lstStyle/>
        <a:p>
          <a:pPr rtl="1"/>
          <a:endParaRPr lang="fa-IR"/>
        </a:p>
      </dgm:t>
    </dgm:pt>
    <dgm:pt modelId="{57768C16-6739-4E2B-B706-6A7D74AF9566}" type="pres">
      <dgm:prSet presAssocID="{9F7B6123-F83C-4475-AF43-132E0A425FC7}" presName="hierChild4" presStyleCnt="0"/>
      <dgm:spPr/>
    </dgm:pt>
    <dgm:pt modelId="{B6D69830-BA6C-4F1D-9513-8ACDA89969AB}" type="pres">
      <dgm:prSet presAssocID="{9F7B6123-F83C-4475-AF43-132E0A425FC7}" presName="hierChild5" presStyleCnt="0"/>
      <dgm:spPr/>
    </dgm:pt>
    <dgm:pt modelId="{3D2EBFE7-1D95-4537-8248-1D82E1BD8110}" type="pres">
      <dgm:prSet presAssocID="{30FBE0EC-B3B0-42A2-A4E7-1D04DF8E874E}" presName="Name37" presStyleLbl="parChTrans1D2" presStyleIdx="10" presStyleCnt="12"/>
      <dgm:spPr/>
      <dgm:t>
        <a:bodyPr/>
        <a:lstStyle/>
        <a:p>
          <a:pPr rtl="1"/>
          <a:endParaRPr lang="fa-IR"/>
        </a:p>
      </dgm:t>
    </dgm:pt>
    <dgm:pt modelId="{BEDD141D-E0AA-484A-8410-36B9AF751C77}" type="pres">
      <dgm:prSet presAssocID="{DFFED1A6-827C-4867-9C0C-770E19E62423}" presName="hierRoot2" presStyleCnt="0">
        <dgm:presLayoutVars>
          <dgm:hierBranch val="init"/>
        </dgm:presLayoutVars>
      </dgm:prSet>
      <dgm:spPr/>
    </dgm:pt>
    <dgm:pt modelId="{7801FC3B-F061-4FD2-8752-EC27A01C7356}" type="pres">
      <dgm:prSet presAssocID="{DFFED1A6-827C-4867-9C0C-770E19E62423}" presName="rootComposite" presStyleCnt="0"/>
      <dgm:spPr/>
    </dgm:pt>
    <dgm:pt modelId="{0866CC9E-02EC-4A52-AB4E-C81E141EBA8B}" type="pres">
      <dgm:prSet presAssocID="{DFFED1A6-827C-4867-9C0C-770E19E62423}" presName="rootText" presStyleLbl="node2" presStyleIdx="10" presStyleCnt="12" custScaleY="923129">
        <dgm:presLayoutVars>
          <dgm:chPref val="3"/>
        </dgm:presLayoutVars>
      </dgm:prSet>
      <dgm:spPr/>
      <dgm:t>
        <a:bodyPr/>
        <a:lstStyle/>
        <a:p>
          <a:pPr rtl="1"/>
          <a:endParaRPr lang="fa-IR"/>
        </a:p>
      </dgm:t>
    </dgm:pt>
    <dgm:pt modelId="{B8CE9A73-815D-488B-82F2-C2957067F0F2}" type="pres">
      <dgm:prSet presAssocID="{DFFED1A6-827C-4867-9C0C-770E19E62423}" presName="rootConnector" presStyleLbl="node2" presStyleIdx="10" presStyleCnt="12"/>
      <dgm:spPr/>
      <dgm:t>
        <a:bodyPr/>
        <a:lstStyle/>
        <a:p>
          <a:pPr rtl="1"/>
          <a:endParaRPr lang="fa-IR"/>
        </a:p>
      </dgm:t>
    </dgm:pt>
    <dgm:pt modelId="{DEDB7F10-714D-4504-BE91-7AECC326C0CF}" type="pres">
      <dgm:prSet presAssocID="{DFFED1A6-827C-4867-9C0C-770E19E62423}" presName="hierChild4" presStyleCnt="0"/>
      <dgm:spPr/>
    </dgm:pt>
    <dgm:pt modelId="{170D1FB6-C658-47D9-87F8-885CAA7DF8E2}" type="pres">
      <dgm:prSet presAssocID="{DFFED1A6-827C-4867-9C0C-770E19E62423}" presName="hierChild5" presStyleCnt="0"/>
      <dgm:spPr/>
    </dgm:pt>
    <dgm:pt modelId="{0495AF97-DE23-418C-96A6-CA6B6AB02736}" type="pres">
      <dgm:prSet presAssocID="{A0ECA73A-8EE5-4182-9918-6BBA80C4A257}" presName="Name37" presStyleLbl="parChTrans1D2" presStyleIdx="11" presStyleCnt="12"/>
      <dgm:spPr/>
      <dgm:t>
        <a:bodyPr/>
        <a:lstStyle/>
        <a:p>
          <a:pPr rtl="1"/>
          <a:endParaRPr lang="fa-IR"/>
        </a:p>
      </dgm:t>
    </dgm:pt>
    <dgm:pt modelId="{A6EB3426-3357-4499-87CE-9DA397E394BD}" type="pres">
      <dgm:prSet presAssocID="{EFBABDB8-E807-4C5C-8E32-BECDBE2C70A7}" presName="hierRoot2" presStyleCnt="0">
        <dgm:presLayoutVars>
          <dgm:hierBranch val="init"/>
        </dgm:presLayoutVars>
      </dgm:prSet>
      <dgm:spPr/>
    </dgm:pt>
    <dgm:pt modelId="{CB606385-E04E-4D8B-BBA9-43C722D687B3}" type="pres">
      <dgm:prSet presAssocID="{EFBABDB8-E807-4C5C-8E32-BECDBE2C70A7}" presName="rootComposite" presStyleCnt="0"/>
      <dgm:spPr/>
    </dgm:pt>
    <dgm:pt modelId="{9A5F8976-16D6-438E-AFE2-2BFA82DD99C3}" type="pres">
      <dgm:prSet presAssocID="{EFBABDB8-E807-4C5C-8E32-BECDBE2C70A7}" presName="rootText" presStyleLbl="node2" presStyleIdx="11" presStyleCnt="12" custScaleY="940302">
        <dgm:presLayoutVars>
          <dgm:chPref val="3"/>
        </dgm:presLayoutVars>
      </dgm:prSet>
      <dgm:spPr/>
      <dgm:t>
        <a:bodyPr/>
        <a:lstStyle/>
        <a:p>
          <a:pPr rtl="1"/>
          <a:endParaRPr lang="fa-IR"/>
        </a:p>
      </dgm:t>
    </dgm:pt>
    <dgm:pt modelId="{B33C3038-4DEC-469C-9E49-BCB28543FB80}" type="pres">
      <dgm:prSet presAssocID="{EFBABDB8-E807-4C5C-8E32-BECDBE2C70A7}" presName="rootConnector" presStyleLbl="node2" presStyleIdx="11" presStyleCnt="12"/>
      <dgm:spPr/>
      <dgm:t>
        <a:bodyPr/>
        <a:lstStyle/>
        <a:p>
          <a:pPr rtl="1"/>
          <a:endParaRPr lang="fa-IR"/>
        </a:p>
      </dgm:t>
    </dgm:pt>
    <dgm:pt modelId="{2B72011D-52F9-49D9-BE33-5CD03B124753}" type="pres">
      <dgm:prSet presAssocID="{EFBABDB8-E807-4C5C-8E32-BECDBE2C70A7}" presName="hierChild4" presStyleCnt="0"/>
      <dgm:spPr/>
    </dgm:pt>
    <dgm:pt modelId="{089858E3-F709-4139-B264-86300DE41B23}" type="pres">
      <dgm:prSet presAssocID="{EFBABDB8-E807-4C5C-8E32-BECDBE2C70A7}" presName="hierChild5" presStyleCnt="0"/>
      <dgm:spPr/>
    </dgm:pt>
    <dgm:pt modelId="{9A1601B3-C62E-4002-A13C-285AE76355C3}" type="pres">
      <dgm:prSet presAssocID="{E5EDD27C-B3F2-4423-9E70-2E933AC6C387}" presName="hierChild3" presStyleCnt="0"/>
      <dgm:spPr/>
    </dgm:pt>
  </dgm:ptLst>
  <dgm:cxnLst>
    <dgm:cxn modelId="{4F83944A-C192-4C0E-A302-676D4AD32E10}" type="presOf" srcId="{0A084747-F28B-44A1-98F2-785181EF51A5}" destId="{7BCD8879-BBB9-446B-A6A9-9FD8B59FCA03}" srcOrd="0" destOrd="0" presId="urn:microsoft.com/office/officeart/2005/8/layout/orgChart1"/>
    <dgm:cxn modelId="{5F0178DA-15F2-4E89-BBE0-0F34A54BE271}" srcId="{E5EDD27C-B3F2-4423-9E70-2E933AC6C387}" destId="{782B8D7C-EE63-41D1-A391-11FF59F5AFDC}" srcOrd="5" destOrd="0" parTransId="{8426B3F2-A174-4187-949B-1FAC4371DE96}" sibTransId="{1B0795FF-DDA7-4705-8089-545A8955924C}"/>
    <dgm:cxn modelId="{83900EBB-98F9-40C7-A75A-1FA0F27A8CF9}" type="presOf" srcId="{EFBABDB8-E807-4C5C-8E32-BECDBE2C70A7}" destId="{B33C3038-4DEC-469C-9E49-BCB28543FB80}" srcOrd="1" destOrd="0" presId="urn:microsoft.com/office/officeart/2005/8/layout/orgChart1"/>
    <dgm:cxn modelId="{B1F6064C-C0CC-41EF-9335-2C62082128EE}" type="presOf" srcId="{6F5D0DB2-8EC5-4524-8A7B-AFAC923836B1}" destId="{6696ABBC-D97B-4601-B36C-9A786E4C98BB}" srcOrd="0" destOrd="0" presId="urn:microsoft.com/office/officeart/2005/8/layout/orgChart1"/>
    <dgm:cxn modelId="{DF018B35-6511-49A9-B9A2-F213B2635A31}" type="presOf" srcId="{E30F7FAA-92F9-4174-86D8-12B885892241}" destId="{8D687E09-388A-4660-B7CC-81F046EBA415}" srcOrd="1" destOrd="0" presId="urn:microsoft.com/office/officeart/2005/8/layout/orgChart1"/>
    <dgm:cxn modelId="{543548EF-D806-4AB1-86A6-A7B3ACF91AB9}" type="presOf" srcId="{E5EDD27C-B3F2-4423-9E70-2E933AC6C387}" destId="{DFE47EC4-9540-4DEC-AB06-94ADC8BB3185}" srcOrd="0" destOrd="0" presId="urn:microsoft.com/office/officeart/2005/8/layout/orgChart1"/>
    <dgm:cxn modelId="{8EEF24E2-3DBE-4974-9317-1283E99FE3BD}" type="presOf" srcId="{0C2F743F-5F66-44F0-99B1-DD971EECF2CF}" destId="{DBF7593A-A098-451F-A40A-56416F01DA34}" srcOrd="0" destOrd="0" presId="urn:microsoft.com/office/officeart/2005/8/layout/orgChart1"/>
    <dgm:cxn modelId="{552C4F46-E23E-4A6A-A509-A03BFEC3C855}" type="presOf" srcId="{90B23B31-B8DC-4E7A-A37F-68D4D47ED469}" destId="{1025236B-2448-4757-9F38-5D3F4B97B8FE}" srcOrd="0" destOrd="0" presId="urn:microsoft.com/office/officeart/2005/8/layout/orgChart1"/>
    <dgm:cxn modelId="{69598E28-DC1F-443D-A51A-3C3931C6B210}" type="presOf" srcId="{DFFED1A6-827C-4867-9C0C-770E19E62423}" destId="{0866CC9E-02EC-4A52-AB4E-C81E141EBA8B}" srcOrd="0" destOrd="0" presId="urn:microsoft.com/office/officeart/2005/8/layout/orgChart1"/>
    <dgm:cxn modelId="{FA639274-B33A-4C2C-B1D8-9839843AF70C}" type="presOf" srcId="{C5E78662-9D3E-489B-A9D3-818E1799A55C}" destId="{5C0DCED5-CC2F-4168-AF30-9701765A5E22}" srcOrd="0" destOrd="0" presId="urn:microsoft.com/office/officeart/2005/8/layout/orgChart1"/>
    <dgm:cxn modelId="{C2B3E456-1B75-4286-A7D7-9865BC203CBE}" type="presOf" srcId="{EFBABDB8-E807-4C5C-8E32-BECDBE2C70A7}" destId="{9A5F8976-16D6-438E-AFE2-2BFA82DD99C3}" srcOrd="0" destOrd="0" presId="urn:microsoft.com/office/officeart/2005/8/layout/orgChart1"/>
    <dgm:cxn modelId="{571EF551-3C1A-4B64-BCE6-081933893EA2}" srcId="{E5EDD27C-B3F2-4423-9E70-2E933AC6C387}" destId="{E447B00A-1E61-44B1-86F4-81789B9A4936}" srcOrd="2" destOrd="0" parTransId="{74AD571E-9A65-4FC9-BB4A-879A02EC3D55}" sibTransId="{1FA12D46-5878-4A51-9D94-04EB9EDAD278}"/>
    <dgm:cxn modelId="{F1238228-E015-4AD9-9A4B-BDF2E5C6D9CA}" type="presOf" srcId="{DFFED1A6-827C-4867-9C0C-770E19E62423}" destId="{B8CE9A73-815D-488B-82F2-C2957067F0F2}" srcOrd="1" destOrd="0" presId="urn:microsoft.com/office/officeart/2005/8/layout/orgChart1"/>
    <dgm:cxn modelId="{FCFCA573-69FC-4C33-8B1B-D8EA6373C72D}" srcId="{E5EDD27C-B3F2-4423-9E70-2E933AC6C387}" destId="{EFBABDB8-E807-4C5C-8E32-BECDBE2C70A7}" srcOrd="11" destOrd="0" parTransId="{A0ECA73A-8EE5-4182-9918-6BBA80C4A257}" sibTransId="{E276C14B-5B6F-4C4C-B517-809536D94176}"/>
    <dgm:cxn modelId="{19078886-31BC-4192-9682-253883F609BA}" srcId="{E5EDD27C-B3F2-4423-9E70-2E933AC6C387}" destId="{E30F7FAA-92F9-4174-86D8-12B885892241}" srcOrd="1" destOrd="0" parTransId="{57E86B36-099E-4713-A4A7-DB8EDD773C09}" sibTransId="{0778AFFC-6A11-4D04-8C00-0980A3BA0771}"/>
    <dgm:cxn modelId="{CB2F9DB7-808C-4BDF-9DAB-24DA9D21FD55}" srcId="{E5EDD27C-B3F2-4423-9E70-2E933AC6C387}" destId="{0AB1D983-2BC4-48B8-91AF-3807BE1CB7F3}" srcOrd="8" destOrd="0" parTransId="{265EC446-C032-42C4-9591-1A1AB438635F}" sibTransId="{4183708B-4E15-4C76-8FD9-F115B590DD47}"/>
    <dgm:cxn modelId="{0140C185-CBD3-4D49-BF01-504346AC8762}" type="presOf" srcId="{9F7B6123-F83C-4475-AF43-132E0A425FC7}" destId="{AC48BBF2-6507-4493-B86B-6E0E4E57C046}" srcOrd="0" destOrd="0" presId="urn:microsoft.com/office/officeart/2005/8/layout/orgChart1"/>
    <dgm:cxn modelId="{F4AD707D-B356-4CAF-8DDE-F8D97CE95BE1}" srcId="{E5EDD27C-B3F2-4423-9E70-2E933AC6C387}" destId="{8ACFA9FB-107A-415C-A16F-785C32EAF462}" srcOrd="7" destOrd="0" parTransId="{E559BE48-1C61-4B22-A84C-280154604051}" sibTransId="{C3DFC975-43FD-4CB2-B723-05428A7470D4}"/>
    <dgm:cxn modelId="{D80F12BC-347B-4441-AAAD-386770FD0E2D}" type="presOf" srcId="{2BBAF0E2-7241-4354-B31A-1A9D927615E8}" destId="{B6A1D609-3FB6-4F9D-BEC3-6B39D4CA6814}" srcOrd="0" destOrd="0" presId="urn:microsoft.com/office/officeart/2005/8/layout/orgChart1"/>
    <dgm:cxn modelId="{042A2BCD-F109-4CD7-A959-EEB599F2AE00}" type="presOf" srcId="{A0ECA73A-8EE5-4182-9918-6BBA80C4A257}" destId="{0495AF97-DE23-418C-96A6-CA6B6AB02736}" srcOrd="0" destOrd="0" presId="urn:microsoft.com/office/officeart/2005/8/layout/orgChart1"/>
    <dgm:cxn modelId="{659392DE-A731-414D-BE98-2A4D1E42E12C}" type="presOf" srcId="{0C2F743F-5F66-44F0-99B1-DD971EECF2CF}" destId="{64B2D7DB-FC55-4B0B-81EE-0C59CE2708EE}" srcOrd="1" destOrd="0" presId="urn:microsoft.com/office/officeart/2005/8/layout/orgChart1"/>
    <dgm:cxn modelId="{7B965BA3-028B-45B0-9957-4CE83D601E24}" type="presOf" srcId="{8ACFA9FB-107A-415C-A16F-785C32EAF462}" destId="{5BD59D89-2C26-413F-902C-4A208C155490}" srcOrd="0" destOrd="0" presId="urn:microsoft.com/office/officeart/2005/8/layout/orgChart1"/>
    <dgm:cxn modelId="{57C6D85C-D278-4C58-84CB-63AB75EDB202}" srcId="{E5EDD27C-B3F2-4423-9E70-2E933AC6C387}" destId="{9F7B6123-F83C-4475-AF43-132E0A425FC7}" srcOrd="9" destOrd="0" parTransId="{0A084747-F28B-44A1-98F2-785181EF51A5}" sibTransId="{D99D71B8-2087-48AA-BEEF-B08397B34E93}"/>
    <dgm:cxn modelId="{691F318B-84C9-43C2-AE9D-5738C40999FF}" srcId="{E5EDD27C-B3F2-4423-9E70-2E933AC6C387}" destId="{90B23B31-B8DC-4E7A-A37F-68D4D47ED469}" srcOrd="0" destOrd="0" parTransId="{C5E78662-9D3E-489B-A9D3-818E1799A55C}" sibTransId="{3C4129A1-F3EF-4FDD-8396-B3F65C80904B}"/>
    <dgm:cxn modelId="{4EC0F508-4BCD-4BDB-952F-31C79CEC9465}" type="presOf" srcId="{782B8D7C-EE63-41D1-A391-11FF59F5AFDC}" destId="{83300590-B87B-42E1-B642-F0E1743AAA9A}" srcOrd="0" destOrd="0" presId="urn:microsoft.com/office/officeart/2005/8/layout/orgChart1"/>
    <dgm:cxn modelId="{85ECDF35-F21C-4667-8C48-28DC02E3DFEA}" type="presOf" srcId="{E5EDD27C-B3F2-4423-9E70-2E933AC6C387}" destId="{C2D30A52-B23A-4D92-98EE-3C339F6CFE3B}" srcOrd="1" destOrd="0" presId="urn:microsoft.com/office/officeart/2005/8/layout/orgChart1"/>
    <dgm:cxn modelId="{E2A1C057-383F-42B0-A8B5-B30DC9CE8EC2}" type="presOf" srcId="{8A921458-A7E5-4F45-A343-628B88BC731E}" destId="{E62D9220-A662-4911-9570-D42062474378}" srcOrd="0" destOrd="0" presId="urn:microsoft.com/office/officeart/2005/8/layout/orgChart1"/>
    <dgm:cxn modelId="{A885D6CC-6469-4456-B8C1-BCF10FF40588}" type="presOf" srcId="{E559BE48-1C61-4B22-A84C-280154604051}" destId="{52FC9626-FAA1-45D1-96EC-7E089F6AF4BD}" srcOrd="0" destOrd="0" presId="urn:microsoft.com/office/officeart/2005/8/layout/orgChart1"/>
    <dgm:cxn modelId="{95C57E12-8261-4170-9F54-E7FBA831F3F5}" type="presOf" srcId="{30FBE0EC-B3B0-42A2-A4E7-1D04DF8E874E}" destId="{3D2EBFE7-1D95-4537-8248-1D82E1BD8110}" srcOrd="0" destOrd="0" presId="urn:microsoft.com/office/officeart/2005/8/layout/orgChart1"/>
    <dgm:cxn modelId="{59BE7299-4E4D-4450-9873-8A31EFB3939C}" type="presOf" srcId="{E447B00A-1E61-44B1-86F4-81789B9A4936}" destId="{12FFF3B7-A69B-4258-9331-D97DAA1372DF}" srcOrd="1" destOrd="0" presId="urn:microsoft.com/office/officeart/2005/8/layout/orgChart1"/>
    <dgm:cxn modelId="{7F503A57-AC94-4032-8756-CC4213FBA94A}" type="presOf" srcId="{57E86B36-099E-4713-A4A7-DB8EDD773C09}" destId="{E1EA3512-03CA-4ED8-B295-23E99AE57E5C}" srcOrd="0" destOrd="0" presId="urn:microsoft.com/office/officeart/2005/8/layout/orgChart1"/>
    <dgm:cxn modelId="{7FCCAA0D-3C33-4223-887F-245E242ECB03}" type="presOf" srcId="{90B23B31-B8DC-4E7A-A37F-68D4D47ED469}" destId="{D12F0A01-11A0-4426-9ECD-DA0605CE9D84}" srcOrd="1" destOrd="0" presId="urn:microsoft.com/office/officeart/2005/8/layout/orgChart1"/>
    <dgm:cxn modelId="{D7B78315-D0C5-463D-B2A8-5E940D73AC14}" type="presOf" srcId="{E0844CC6-0FA6-4081-8F90-1B054D9A0FB5}" destId="{18FBCC2F-EDF9-4E8F-856E-72D0F535EDBF}" srcOrd="1" destOrd="0" presId="urn:microsoft.com/office/officeart/2005/8/layout/orgChart1"/>
    <dgm:cxn modelId="{E653539B-A32F-47E0-A501-BF4FC9A1A6D5}" type="presOf" srcId="{8A921458-A7E5-4F45-A343-628B88BC731E}" destId="{382E215C-94C4-418A-8D6E-0D389F995F64}" srcOrd="1" destOrd="0" presId="urn:microsoft.com/office/officeart/2005/8/layout/orgChart1"/>
    <dgm:cxn modelId="{1E0507A1-D64F-49C9-A1C5-501CECB929BB}" srcId="{E5EDD27C-B3F2-4423-9E70-2E933AC6C387}" destId="{E0844CC6-0FA6-4081-8F90-1B054D9A0FB5}" srcOrd="6" destOrd="0" parTransId="{2BBAF0E2-7241-4354-B31A-1A9D927615E8}" sibTransId="{28630B97-C7FB-422A-99A7-DF728720CC79}"/>
    <dgm:cxn modelId="{521D0745-D66A-48BF-B0D7-B480B4EB0542}" type="presOf" srcId="{265EC446-C032-42C4-9591-1A1AB438635F}" destId="{EC3C9B12-06FA-46B0-A922-A26C99AAA463}" srcOrd="0" destOrd="0" presId="urn:microsoft.com/office/officeart/2005/8/layout/orgChart1"/>
    <dgm:cxn modelId="{70A90368-7040-47C4-ADB2-0CEAE9D6A822}" srcId="{E91696AE-F326-4C36-BBAB-9BF8F30814E3}" destId="{E5EDD27C-B3F2-4423-9E70-2E933AC6C387}" srcOrd="0" destOrd="0" parTransId="{2FC5D0EF-34E7-41B4-A1B6-1D1E43668681}" sibTransId="{95D99DD9-0F6E-435E-99DF-136362C795D7}"/>
    <dgm:cxn modelId="{E25E6D42-0D9F-4464-99C3-CFB95AF79568}" srcId="{E5EDD27C-B3F2-4423-9E70-2E933AC6C387}" destId="{8A921458-A7E5-4F45-A343-628B88BC731E}" srcOrd="3" destOrd="0" parTransId="{6F5D0DB2-8EC5-4524-8A7B-AFAC923836B1}" sibTransId="{59B38AB7-4512-4D27-9773-A85F3773D72A}"/>
    <dgm:cxn modelId="{74C6B91D-064A-4155-BCC9-7ED711856980}" type="presOf" srcId="{E30F7FAA-92F9-4174-86D8-12B885892241}" destId="{BD2B0FA1-AA74-4DA2-A8C3-1791E67DA103}" srcOrd="0" destOrd="0" presId="urn:microsoft.com/office/officeart/2005/8/layout/orgChart1"/>
    <dgm:cxn modelId="{EB4D0546-E10B-41B4-AEF9-F6F1AEA63168}" srcId="{E5EDD27C-B3F2-4423-9E70-2E933AC6C387}" destId="{DFFED1A6-827C-4867-9C0C-770E19E62423}" srcOrd="10" destOrd="0" parTransId="{30FBE0EC-B3B0-42A2-A4E7-1D04DF8E874E}" sibTransId="{B09DB00E-688E-4F33-8384-08ACB263E36F}"/>
    <dgm:cxn modelId="{A57AB618-A565-4F9C-A7F1-041B5E775151}" type="presOf" srcId="{E447B00A-1E61-44B1-86F4-81789B9A4936}" destId="{6988D02C-7C44-46C2-ADC5-B8DDFD37F4DA}" srcOrd="0" destOrd="0" presId="urn:microsoft.com/office/officeart/2005/8/layout/orgChart1"/>
    <dgm:cxn modelId="{CFDCCAEA-2E27-48A0-9FB2-355EAA95A22C}" type="presOf" srcId="{74AD571E-9A65-4FC9-BB4A-879A02EC3D55}" destId="{B0B58DF3-95C4-4793-93FB-7AC2EFD10C98}" srcOrd="0" destOrd="0" presId="urn:microsoft.com/office/officeart/2005/8/layout/orgChart1"/>
    <dgm:cxn modelId="{D3B0C182-7601-4564-B180-F7BDB9537654}" type="presOf" srcId="{0AB1D983-2BC4-48B8-91AF-3807BE1CB7F3}" destId="{C04E78B5-A7EA-4F53-BD07-C8A28B2745A8}" srcOrd="0" destOrd="0" presId="urn:microsoft.com/office/officeart/2005/8/layout/orgChart1"/>
    <dgm:cxn modelId="{C476BA36-F1F5-4344-9ACB-B36C91DDEEED}" type="presOf" srcId="{E91696AE-F326-4C36-BBAB-9BF8F30814E3}" destId="{F55D457E-D34F-418A-BC04-45DA25806469}" srcOrd="0" destOrd="0" presId="urn:microsoft.com/office/officeart/2005/8/layout/orgChart1"/>
    <dgm:cxn modelId="{11ECFABA-87B1-455F-B79B-6F1BD3CB6011}" type="presOf" srcId="{9F7B6123-F83C-4475-AF43-132E0A425FC7}" destId="{4BC40281-14FA-469A-83A3-63FB75DF87B6}" srcOrd="1" destOrd="0" presId="urn:microsoft.com/office/officeart/2005/8/layout/orgChart1"/>
    <dgm:cxn modelId="{66804CDB-CA07-4933-92C8-E703A8C6E143}" type="presOf" srcId="{E0844CC6-0FA6-4081-8F90-1B054D9A0FB5}" destId="{84FABF12-D9BC-4955-BAE3-6A06DB2F2D57}" srcOrd="0" destOrd="0" presId="urn:microsoft.com/office/officeart/2005/8/layout/orgChart1"/>
    <dgm:cxn modelId="{37F1ACED-201B-43CB-8C41-AA57620573B2}" type="presOf" srcId="{748685EF-13F1-4C69-B643-4DAD0377A21B}" destId="{41CA1307-748B-4D80-8526-211CAC54F448}" srcOrd="0" destOrd="0" presId="urn:microsoft.com/office/officeart/2005/8/layout/orgChart1"/>
    <dgm:cxn modelId="{AA41FB9E-2B41-4C56-B8F1-6EBD36C944E1}" type="presOf" srcId="{782B8D7C-EE63-41D1-A391-11FF59F5AFDC}" destId="{D72A7A44-96D9-40BB-BC75-7337ED16F36E}" srcOrd="1" destOrd="0" presId="urn:microsoft.com/office/officeart/2005/8/layout/orgChart1"/>
    <dgm:cxn modelId="{3AAEB3DE-B0A3-4003-856C-3A9F69D6E35F}" type="presOf" srcId="{8ACFA9FB-107A-415C-A16F-785C32EAF462}" destId="{CC90605A-D412-47E1-B8AB-D249A2DB61B6}" srcOrd="1" destOrd="0" presId="urn:microsoft.com/office/officeart/2005/8/layout/orgChart1"/>
    <dgm:cxn modelId="{347E8E1E-4A8B-4236-B01D-89C1E9A58330}" type="presOf" srcId="{0AB1D983-2BC4-48B8-91AF-3807BE1CB7F3}" destId="{07089E9D-DC12-410B-B432-6792F2AE19D1}" srcOrd="1" destOrd="0" presId="urn:microsoft.com/office/officeart/2005/8/layout/orgChart1"/>
    <dgm:cxn modelId="{D48784E8-2BB9-450C-AF56-E9A412916432}" type="presOf" srcId="{8426B3F2-A174-4187-949B-1FAC4371DE96}" destId="{52DB5DA5-CE95-4681-9F39-D20178A35A9C}" srcOrd="0" destOrd="0" presId="urn:microsoft.com/office/officeart/2005/8/layout/orgChart1"/>
    <dgm:cxn modelId="{1F3753D5-EF46-40C6-A887-B2641DBFEDCF}" srcId="{E5EDD27C-B3F2-4423-9E70-2E933AC6C387}" destId="{0C2F743F-5F66-44F0-99B1-DD971EECF2CF}" srcOrd="4" destOrd="0" parTransId="{748685EF-13F1-4C69-B643-4DAD0377A21B}" sibTransId="{3D0FAB12-6146-416C-90C8-EA418172DA79}"/>
    <dgm:cxn modelId="{15210EAA-A3F4-484F-8C04-D44CB1BBF546}" type="presParOf" srcId="{F55D457E-D34F-418A-BC04-45DA25806469}" destId="{43AFA2A3-A010-481A-9F6B-203A3F0092F4}" srcOrd="0" destOrd="0" presId="urn:microsoft.com/office/officeart/2005/8/layout/orgChart1"/>
    <dgm:cxn modelId="{3409C49F-6E26-47B3-BB93-36024ADBFA68}" type="presParOf" srcId="{43AFA2A3-A010-481A-9F6B-203A3F0092F4}" destId="{587970E0-C725-4E06-80A7-032A75BC75A4}" srcOrd="0" destOrd="0" presId="urn:microsoft.com/office/officeart/2005/8/layout/orgChart1"/>
    <dgm:cxn modelId="{38ECB3EB-192E-4C63-8B8D-E3E4670588E4}" type="presParOf" srcId="{587970E0-C725-4E06-80A7-032A75BC75A4}" destId="{DFE47EC4-9540-4DEC-AB06-94ADC8BB3185}" srcOrd="0" destOrd="0" presId="urn:microsoft.com/office/officeart/2005/8/layout/orgChart1"/>
    <dgm:cxn modelId="{20A808D7-DFD2-4BA7-AA28-6411FEBF2E49}" type="presParOf" srcId="{587970E0-C725-4E06-80A7-032A75BC75A4}" destId="{C2D30A52-B23A-4D92-98EE-3C339F6CFE3B}" srcOrd="1" destOrd="0" presId="urn:microsoft.com/office/officeart/2005/8/layout/orgChart1"/>
    <dgm:cxn modelId="{E97244BE-B540-49AF-A81B-B75828F3A4D3}" type="presParOf" srcId="{43AFA2A3-A010-481A-9F6B-203A3F0092F4}" destId="{55B8FCCF-DFB4-4AC7-83EE-13EDE0C47334}" srcOrd="1" destOrd="0" presId="urn:microsoft.com/office/officeart/2005/8/layout/orgChart1"/>
    <dgm:cxn modelId="{96D17AB6-4E29-4DDD-85FF-92AD9010E6D3}" type="presParOf" srcId="{55B8FCCF-DFB4-4AC7-83EE-13EDE0C47334}" destId="{5C0DCED5-CC2F-4168-AF30-9701765A5E22}" srcOrd="0" destOrd="0" presId="urn:microsoft.com/office/officeart/2005/8/layout/orgChart1"/>
    <dgm:cxn modelId="{747CF884-DC46-45A4-B5B3-B217842A5061}" type="presParOf" srcId="{55B8FCCF-DFB4-4AC7-83EE-13EDE0C47334}" destId="{CCF7F9FF-624D-4649-A3D3-0536AD8114E3}" srcOrd="1" destOrd="0" presId="urn:microsoft.com/office/officeart/2005/8/layout/orgChart1"/>
    <dgm:cxn modelId="{4070EC91-B1DD-4ED8-B9C4-BAFC1B4A07B6}" type="presParOf" srcId="{CCF7F9FF-624D-4649-A3D3-0536AD8114E3}" destId="{D59BE2DC-28C0-4DC3-9630-6F356AA1CE1A}" srcOrd="0" destOrd="0" presId="urn:microsoft.com/office/officeart/2005/8/layout/orgChart1"/>
    <dgm:cxn modelId="{58FFEE9F-E565-4ADD-B74F-19E869B9E362}" type="presParOf" srcId="{D59BE2DC-28C0-4DC3-9630-6F356AA1CE1A}" destId="{1025236B-2448-4757-9F38-5D3F4B97B8FE}" srcOrd="0" destOrd="0" presId="urn:microsoft.com/office/officeart/2005/8/layout/orgChart1"/>
    <dgm:cxn modelId="{FD375FDF-DF49-41D4-A433-EB899D331B86}" type="presParOf" srcId="{D59BE2DC-28C0-4DC3-9630-6F356AA1CE1A}" destId="{D12F0A01-11A0-4426-9ECD-DA0605CE9D84}" srcOrd="1" destOrd="0" presId="urn:microsoft.com/office/officeart/2005/8/layout/orgChart1"/>
    <dgm:cxn modelId="{8F04F616-3CCE-43C2-8AF6-C7BBDBC98EB2}" type="presParOf" srcId="{CCF7F9FF-624D-4649-A3D3-0536AD8114E3}" destId="{78DC4EEC-4061-42C9-B840-32261AFC1795}" srcOrd="1" destOrd="0" presId="urn:microsoft.com/office/officeart/2005/8/layout/orgChart1"/>
    <dgm:cxn modelId="{28041101-947B-46BD-825D-B9CD38FF4653}" type="presParOf" srcId="{CCF7F9FF-624D-4649-A3D3-0536AD8114E3}" destId="{806B7085-F498-4A90-9034-25B63BD51FE4}" srcOrd="2" destOrd="0" presId="urn:microsoft.com/office/officeart/2005/8/layout/orgChart1"/>
    <dgm:cxn modelId="{083D9BF9-31CF-431D-9D8C-D0C7AD7BA644}" type="presParOf" srcId="{55B8FCCF-DFB4-4AC7-83EE-13EDE0C47334}" destId="{E1EA3512-03CA-4ED8-B295-23E99AE57E5C}" srcOrd="2" destOrd="0" presId="urn:microsoft.com/office/officeart/2005/8/layout/orgChart1"/>
    <dgm:cxn modelId="{13983613-9CA7-44BA-8C58-393883BAC6C2}" type="presParOf" srcId="{55B8FCCF-DFB4-4AC7-83EE-13EDE0C47334}" destId="{F8877710-7388-40AB-AF07-6F51887B350A}" srcOrd="3" destOrd="0" presId="urn:microsoft.com/office/officeart/2005/8/layout/orgChart1"/>
    <dgm:cxn modelId="{87CCDBC5-6930-4D16-ACB6-9C378B1C3CFC}" type="presParOf" srcId="{F8877710-7388-40AB-AF07-6F51887B350A}" destId="{7D51A91F-FC24-48D5-AD57-F9F80B25CFCE}" srcOrd="0" destOrd="0" presId="urn:microsoft.com/office/officeart/2005/8/layout/orgChart1"/>
    <dgm:cxn modelId="{86416041-7468-45A2-949C-7BF17CC3B2D3}" type="presParOf" srcId="{7D51A91F-FC24-48D5-AD57-F9F80B25CFCE}" destId="{BD2B0FA1-AA74-4DA2-A8C3-1791E67DA103}" srcOrd="0" destOrd="0" presId="urn:microsoft.com/office/officeart/2005/8/layout/orgChart1"/>
    <dgm:cxn modelId="{3023D3BF-F4BB-4E90-AD34-D81D877E9315}" type="presParOf" srcId="{7D51A91F-FC24-48D5-AD57-F9F80B25CFCE}" destId="{8D687E09-388A-4660-B7CC-81F046EBA415}" srcOrd="1" destOrd="0" presId="urn:microsoft.com/office/officeart/2005/8/layout/orgChart1"/>
    <dgm:cxn modelId="{73B17F25-788C-4E2A-8429-3B65EF7EDC6F}" type="presParOf" srcId="{F8877710-7388-40AB-AF07-6F51887B350A}" destId="{0A399F08-3D19-4CC7-A388-5395266B8FF0}" srcOrd="1" destOrd="0" presId="urn:microsoft.com/office/officeart/2005/8/layout/orgChart1"/>
    <dgm:cxn modelId="{16956DB5-C432-4CEA-853D-C1B665D81FEE}" type="presParOf" srcId="{F8877710-7388-40AB-AF07-6F51887B350A}" destId="{64DC0652-6FC1-4F16-8F91-DCB1151E43FE}" srcOrd="2" destOrd="0" presId="urn:microsoft.com/office/officeart/2005/8/layout/orgChart1"/>
    <dgm:cxn modelId="{960AEC58-3962-45CB-B576-ED66D378B5F0}" type="presParOf" srcId="{55B8FCCF-DFB4-4AC7-83EE-13EDE0C47334}" destId="{B0B58DF3-95C4-4793-93FB-7AC2EFD10C98}" srcOrd="4" destOrd="0" presId="urn:microsoft.com/office/officeart/2005/8/layout/orgChart1"/>
    <dgm:cxn modelId="{432B9D0A-C3AF-444A-9BCA-EBB5BC43490B}" type="presParOf" srcId="{55B8FCCF-DFB4-4AC7-83EE-13EDE0C47334}" destId="{68AD80C2-C30A-4F39-855E-B164E3E54661}" srcOrd="5" destOrd="0" presId="urn:microsoft.com/office/officeart/2005/8/layout/orgChart1"/>
    <dgm:cxn modelId="{BA73F059-CEEE-4154-89E8-F766A747CE1A}" type="presParOf" srcId="{68AD80C2-C30A-4F39-855E-B164E3E54661}" destId="{E2657D7F-EF0D-4C76-BECD-7E21F648E572}" srcOrd="0" destOrd="0" presId="urn:microsoft.com/office/officeart/2005/8/layout/orgChart1"/>
    <dgm:cxn modelId="{9523798A-D1C9-452D-AFE5-F27FDC5758F5}" type="presParOf" srcId="{E2657D7F-EF0D-4C76-BECD-7E21F648E572}" destId="{6988D02C-7C44-46C2-ADC5-B8DDFD37F4DA}" srcOrd="0" destOrd="0" presId="urn:microsoft.com/office/officeart/2005/8/layout/orgChart1"/>
    <dgm:cxn modelId="{A99553C4-09D1-4045-BA2B-8B8ABCEA99F5}" type="presParOf" srcId="{E2657D7F-EF0D-4C76-BECD-7E21F648E572}" destId="{12FFF3B7-A69B-4258-9331-D97DAA1372DF}" srcOrd="1" destOrd="0" presId="urn:microsoft.com/office/officeart/2005/8/layout/orgChart1"/>
    <dgm:cxn modelId="{6E8A0259-8B90-41D9-9F68-619514E23C82}" type="presParOf" srcId="{68AD80C2-C30A-4F39-855E-B164E3E54661}" destId="{5AF50DC5-08AD-41B6-8B47-98782C34F3FB}" srcOrd="1" destOrd="0" presId="urn:microsoft.com/office/officeart/2005/8/layout/orgChart1"/>
    <dgm:cxn modelId="{47869E15-E893-429F-BBDF-F97BF0D6A129}" type="presParOf" srcId="{68AD80C2-C30A-4F39-855E-B164E3E54661}" destId="{8BA89407-F63D-4E8B-AD7B-2AA7B55A0500}" srcOrd="2" destOrd="0" presId="urn:microsoft.com/office/officeart/2005/8/layout/orgChart1"/>
    <dgm:cxn modelId="{344AF978-ED18-47AC-95EF-B2783CA34B34}" type="presParOf" srcId="{55B8FCCF-DFB4-4AC7-83EE-13EDE0C47334}" destId="{6696ABBC-D97B-4601-B36C-9A786E4C98BB}" srcOrd="6" destOrd="0" presId="urn:microsoft.com/office/officeart/2005/8/layout/orgChart1"/>
    <dgm:cxn modelId="{A6A602FC-7872-4E6A-8588-868FC23DB246}" type="presParOf" srcId="{55B8FCCF-DFB4-4AC7-83EE-13EDE0C47334}" destId="{57F05EDD-65E5-433D-9698-3ED3C0CA3474}" srcOrd="7" destOrd="0" presId="urn:microsoft.com/office/officeart/2005/8/layout/orgChart1"/>
    <dgm:cxn modelId="{C0B0EB5E-2CDF-4A15-A59C-AA41060591E1}" type="presParOf" srcId="{57F05EDD-65E5-433D-9698-3ED3C0CA3474}" destId="{AB621AD0-59D1-41BC-B788-E5FB8319571B}" srcOrd="0" destOrd="0" presId="urn:microsoft.com/office/officeart/2005/8/layout/orgChart1"/>
    <dgm:cxn modelId="{4DB63591-536B-4AFC-A552-3666040919F5}" type="presParOf" srcId="{AB621AD0-59D1-41BC-B788-E5FB8319571B}" destId="{E62D9220-A662-4911-9570-D42062474378}" srcOrd="0" destOrd="0" presId="urn:microsoft.com/office/officeart/2005/8/layout/orgChart1"/>
    <dgm:cxn modelId="{51B0017E-185C-4150-A847-0EB820C00C16}" type="presParOf" srcId="{AB621AD0-59D1-41BC-B788-E5FB8319571B}" destId="{382E215C-94C4-418A-8D6E-0D389F995F64}" srcOrd="1" destOrd="0" presId="urn:microsoft.com/office/officeart/2005/8/layout/orgChart1"/>
    <dgm:cxn modelId="{1B7058DD-AC22-4292-86F0-A66B3AA66FD3}" type="presParOf" srcId="{57F05EDD-65E5-433D-9698-3ED3C0CA3474}" destId="{5DB352A0-30C2-43CA-95F1-6180DAA29A8F}" srcOrd="1" destOrd="0" presId="urn:microsoft.com/office/officeart/2005/8/layout/orgChart1"/>
    <dgm:cxn modelId="{788AD52D-43F2-4A90-8A7D-A4D0122AA69B}" type="presParOf" srcId="{57F05EDD-65E5-433D-9698-3ED3C0CA3474}" destId="{E723C641-4CBE-4EC8-AE49-AF13E76F48AA}" srcOrd="2" destOrd="0" presId="urn:microsoft.com/office/officeart/2005/8/layout/orgChart1"/>
    <dgm:cxn modelId="{4B53AD30-A0AC-4453-8705-06BC4055827D}" type="presParOf" srcId="{55B8FCCF-DFB4-4AC7-83EE-13EDE0C47334}" destId="{41CA1307-748B-4D80-8526-211CAC54F448}" srcOrd="8" destOrd="0" presId="urn:microsoft.com/office/officeart/2005/8/layout/orgChart1"/>
    <dgm:cxn modelId="{64C1448E-F3D1-40AD-BF80-9D5089A62D2B}" type="presParOf" srcId="{55B8FCCF-DFB4-4AC7-83EE-13EDE0C47334}" destId="{5E006B92-55B2-440D-94B4-78047F49294C}" srcOrd="9" destOrd="0" presId="urn:microsoft.com/office/officeart/2005/8/layout/orgChart1"/>
    <dgm:cxn modelId="{576392E1-A854-4425-97DA-D3F10B731024}" type="presParOf" srcId="{5E006B92-55B2-440D-94B4-78047F49294C}" destId="{A9E95BE8-9B07-4FC1-A181-F68E4C51B483}" srcOrd="0" destOrd="0" presId="urn:microsoft.com/office/officeart/2005/8/layout/orgChart1"/>
    <dgm:cxn modelId="{F66C7E6F-F0D4-4824-9B97-124BD6B0ADCB}" type="presParOf" srcId="{A9E95BE8-9B07-4FC1-A181-F68E4C51B483}" destId="{DBF7593A-A098-451F-A40A-56416F01DA34}" srcOrd="0" destOrd="0" presId="urn:microsoft.com/office/officeart/2005/8/layout/orgChart1"/>
    <dgm:cxn modelId="{261EB66D-2E67-4323-BB28-7672EAE30154}" type="presParOf" srcId="{A9E95BE8-9B07-4FC1-A181-F68E4C51B483}" destId="{64B2D7DB-FC55-4B0B-81EE-0C59CE2708EE}" srcOrd="1" destOrd="0" presId="urn:microsoft.com/office/officeart/2005/8/layout/orgChart1"/>
    <dgm:cxn modelId="{1C6F6C6C-F06F-4B14-8E11-CA89A71D790A}" type="presParOf" srcId="{5E006B92-55B2-440D-94B4-78047F49294C}" destId="{02693A2E-F2D8-47B9-844A-A1B11A2D8954}" srcOrd="1" destOrd="0" presId="urn:microsoft.com/office/officeart/2005/8/layout/orgChart1"/>
    <dgm:cxn modelId="{2E7CA2BF-127D-414A-929F-0DCBBE76736A}" type="presParOf" srcId="{5E006B92-55B2-440D-94B4-78047F49294C}" destId="{DF6EAB4E-D3F0-46BE-985C-38585A042CC2}" srcOrd="2" destOrd="0" presId="urn:microsoft.com/office/officeart/2005/8/layout/orgChart1"/>
    <dgm:cxn modelId="{663F5CDD-0A60-4648-BD3F-ECA86243B315}" type="presParOf" srcId="{55B8FCCF-DFB4-4AC7-83EE-13EDE0C47334}" destId="{52DB5DA5-CE95-4681-9F39-D20178A35A9C}" srcOrd="10" destOrd="0" presId="urn:microsoft.com/office/officeart/2005/8/layout/orgChart1"/>
    <dgm:cxn modelId="{7E4FC9B9-4522-4259-8DF1-235C5464F5C7}" type="presParOf" srcId="{55B8FCCF-DFB4-4AC7-83EE-13EDE0C47334}" destId="{F693667B-B970-458B-A100-0E439B0C0C2A}" srcOrd="11" destOrd="0" presId="urn:microsoft.com/office/officeart/2005/8/layout/orgChart1"/>
    <dgm:cxn modelId="{AD14CEC2-0066-41DD-B95A-C5489D702924}" type="presParOf" srcId="{F693667B-B970-458B-A100-0E439B0C0C2A}" destId="{E89F9DA7-0FF6-4652-A97D-B687C90E95A1}" srcOrd="0" destOrd="0" presId="urn:microsoft.com/office/officeart/2005/8/layout/orgChart1"/>
    <dgm:cxn modelId="{47C2EA6F-600C-4E1A-B967-61B75D379677}" type="presParOf" srcId="{E89F9DA7-0FF6-4652-A97D-B687C90E95A1}" destId="{83300590-B87B-42E1-B642-F0E1743AAA9A}" srcOrd="0" destOrd="0" presId="urn:microsoft.com/office/officeart/2005/8/layout/orgChart1"/>
    <dgm:cxn modelId="{9D7CF595-F428-4FD2-9AAE-01ADD84C2A49}" type="presParOf" srcId="{E89F9DA7-0FF6-4652-A97D-B687C90E95A1}" destId="{D72A7A44-96D9-40BB-BC75-7337ED16F36E}" srcOrd="1" destOrd="0" presId="urn:microsoft.com/office/officeart/2005/8/layout/orgChart1"/>
    <dgm:cxn modelId="{36D31F2F-E0BC-492E-8977-75FFF5301990}" type="presParOf" srcId="{F693667B-B970-458B-A100-0E439B0C0C2A}" destId="{F0BCD946-1BE0-465A-8E69-7EA180992E84}" srcOrd="1" destOrd="0" presId="urn:microsoft.com/office/officeart/2005/8/layout/orgChart1"/>
    <dgm:cxn modelId="{A7C32A03-434E-471F-98B4-9DACED2AADDD}" type="presParOf" srcId="{F693667B-B970-458B-A100-0E439B0C0C2A}" destId="{A44D7057-C1D0-4DA8-92BA-AF4C32F40949}" srcOrd="2" destOrd="0" presId="urn:microsoft.com/office/officeart/2005/8/layout/orgChart1"/>
    <dgm:cxn modelId="{72CC75D3-9EA0-4AC4-818C-6C62D123DCC5}" type="presParOf" srcId="{55B8FCCF-DFB4-4AC7-83EE-13EDE0C47334}" destId="{B6A1D609-3FB6-4F9D-BEC3-6B39D4CA6814}" srcOrd="12" destOrd="0" presId="urn:microsoft.com/office/officeart/2005/8/layout/orgChart1"/>
    <dgm:cxn modelId="{59D3DE44-C1F9-40FC-9661-653FB3C78868}" type="presParOf" srcId="{55B8FCCF-DFB4-4AC7-83EE-13EDE0C47334}" destId="{C0623945-0D7A-49C5-A73C-33F40C0B1CFF}" srcOrd="13" destOrd="0" presId="urn:microsoft.com/office/officeart/2005/8/layout/orgChart1"/>
    <dgm:cxn modelId="{F127541E-FE2D-4AB6-9FB7-1DEBB9696C16}" type="presParOf" srcId="{C0623945-0D7A-49C5-A73C-33F40C0B1CFF}" destId="{903EF242-382F-4FAD-BBE6-077ADFEB237D}" srcOrd="0" destOrd="0" presId="urn:microsoft.com/office/officeart/2005/8/layout/orgChart1"/>
    <dgm:cxn modelId="{E36697C0-E567-4456-9CD8-216B86F8AF3E}" type="presParOf" srcId="{903EF242-382F-4FAD-BBE6-077ADFEB237D}" destId="{84FABF12-D9BC-4955-BAE3-6A06DB2F2D57}" srcOrd="0" destOrd="0" presId="urn:microsoft.com/office/officeart/2005/8/layout/orgChart1"/>
    <dgm:cxn modelId="{28798060-6E7D-42FA-9828-063C938D7F71}" type="presParOf" srcId="{903EF242-382F-4FAD-BBE6-077ADFEB237D}" destId="{18FBCC2F-EDF9-4E8F-856E-72D0F535EDBF}" srcOrd="1" destOrd="0" presId="urn:microsoft.com/office/officeart/2005/8/layout/orgChart1"/>
    <dgm:cxn modelId="{939ECD66-02C1-4D70-ACAC-6CB5072DDF4E}" type="presParOf" srcId="{C0623945-0D7A-49C5-A73C-33F40C0B1CFF}" destId="{EFCF683E-7859-46E0-B564-FEE82BE7868B}" srcOrd="1" destOrd="0" presId="urn:microsoft.com/office/officeart/2005/8/layout/orgChart1"/>
    <dgm:cxn modelId="{E865CFD3-0425-4C90-B0C1-440AECE27EF0}" type="presParOf" srcId="{C0623945-0D7A-49C5-A73C-33F40C0B1CFF}" destId="{6E4AC5BA-F659-4F89-B85F-CEF0DBB277C9}" srcOrd="2" destOrd="0" presId="urn:microsoft.com/office/officeart/2005/8/layout/orgChart1"/>
    <dgm:cxn modelId="{6C77D465-D7E9-4110-8B8A-2A159671FC6E}" type="presParOf" srcId="{55B8FCCF-DFB4-4AC7-83EE-13EDE0C47334}" destId="{52FC9626-FAA1-45D1-96EC-7E089F6AF4BD}" srcOrd="14" destOrd="0" presId="urn:microsoft.com/office/officeart/2005/8/layout/orgChart1"/>
    <dgm:cxn modelId="{6995E5DB-98DF-4A29-A90F-14688FE7285B}" type="presParOf" srcId="{55B8FCCF-DFB4-4AC7-83EE-13EDE0C47334}" destId="{79D960A5-11DB-453F-A9E8-5181694661D8}" srcOrd="15" destOrd="0" presId="urn:microsoft.com/office/officeart/2005/8/layout/orgChart1"/>
    <dgm:cxn modelId="{B522A54D-5A70-4916-9EBA-5DC430A1B3AF}" type="presParOf" srcId="{79D960A5-11DB-453F-A9E8-5181694661D8}" destId="{1C6BC9BD-DB4C-4308-B7C0-07077457E838}" srcOrd="0" destOrd="0" presId="urn:microsoft.com/office/officeart/2005/8/layout/orgChart1"/>
    <dgm:cxn modelId="{E38161D1-A056-4174-A218-E6EE81E24FA7}" type="presParOf" srcId="{1C6BC9BD-DB4C-4308-B7C0-07077457E838}" destId="{5BD59D89-2C26-413F-902C-4A208C155490}" srcOrd="0" destOrd="0" presId="urn:microsoft.com/office/officeart/2005/8/layout/orgChart1"/>
    <dgm:cxn modelId="{CD78B1C8-C7FC-4780-98E0-B321F449F17C}" type="presParOf" srcId="{1C6BC9BD-DB4C-4308-B7C0-07077457E838}" destId="{CC90605A-D412-47E1-B8AB-D249A2DB61B6}" srcOrd="1" destOrd="0" presId="urn:microsoft.com/office/officeart/2005/8/layout/orgChart1"/>
    <dgm:cxn modelId="{F6B73DA1-288D-41EB-8AA2-892A4E9B7B3B}" type="presParOf" srcId="{79D960A5-11DB-453F-A9E8-5181694661D8}" destId="{1B6908C7-B841-4C4D-90DA-87CA6F018211}" srcOrd="1" destOrd="0" presId="urn:microsoft.com/office/officeart/2005/8/layout/orgChart1"/>
    <dgm:cxn modelId="{5C16AE30-0F87-459E-8025-1BAE0DCA0D33}" type="presParOf" srcId="{79D960A5-11DB-453F-A9E8-5181694661D8}" destId="{DF008623-13A8-4FCA-9ECF-4EA5FB816579}" srcOrd="2" destOrd="0" presId="urn:microsoft.com/office/officeart/2005/8/layout/orgChart1"/>
    <dgm:cxn modelId="{65A883E7-7F1E-47D5-A9C2-E088C060D1DA}" type="presParOf" srcId="{55B8FCCF-DFB4-4AC7-83EE-13EDE0C47334}" destId="{EC3C9B12-06FA-46B0-A922-A26C99AAA463}" srcOrd="16" destOrd="0" presId="urn:microsoft.com/office/officeart/2005/8/layout/orgChart1"/>
    <dgm:cxn modelId="{E3F6F374-3C1F-466E-85AA-78298C236A4D}" type="presParOf" srcId="{55B8FCCF-DFB4-4AC7-83EE-13EDE0C47334}" destId="{6B492712-4CC2-4213-AB15-5495FF75E3C1}" srcOrd="17" destOrd="0" presId="urn:microsoft.com/office/officeart/2005/8/layout/orgChart1"/>
    <dgm:cxn modelId="{F60D4B52-54E3-4BD6-88B7-BEA862208B32}" type="presParOf" srcId="{6B492712-4CC2-4213-AB15-5495FF75E3C1}" destId="{3BC3968B-2C08-42D1-BB12-F8B2715E7D2C}" srcOrd="0" destOrd="0" presId="urn:microsoft.com/office/officeart/2005/8/layout/orgChart1"/>
    <dgm:cxn modelId="{B13F8D4A-EC6F-4297-850A-5723267CB0B9}" type="presParOf" srcId="{3BC3968B-2C08-42D1-BB12-F8B2715E7D2C}" destId="{C04E78B5-A7EA-4F53-BD07-C8A28B2745A8}" srcOrd="0" destOrd="0" presId="urn:microsoft.com/office/officeart/2005/8/layout/orgChart1"/>
    <dgm:cxn modelId="{0EE99B22-9AD7-4D79-B009-1E6B69728175}" type="presParOf" srcId="{3BC3968B-2C08-42D1-BB12-F8B2715E7D2C}" destId="{07089E9D-DC12-410B-B432-6792F2AE19D1}" srcOrd="1" destOrd="0" presId="urn:microsoft.com/office/officeart/2005/8/layout/orgChart1"/>
    <dgm:cxn modelId="{9F70C5D2-055E-4522-8F97-590042FD71D7}" type="presParOf" srcId="{6B492712-4CC2-4213-AB15-5495FF75E3C1}" destId="{024814FF-AE1D-4BAD-B3F1-224F23BA4A6B}" srcOrd="1" destOrd="0" presId="urn:microsoft.com/office/officeart/2005/8/layout/orgChart1"/>
    <dgm:cxn modelId="{A9295A03-5009-4E9D-AB47-2437DF090501}" type="presParOf" srcId="{6B492712-4CC2-4213-AB15-5495FF75E3C1}" destId="{20A860B4-CDDC-4ABE-B85C-CE810363AD27}" srcOrd="2" destOrd="0" presId="urn:microsoft.com/office/officeart/2005/8/layout/orgChart1"/>
    <dgm:cxn modelId="{A0F6AE70-3D68-47F7-863A-FDB9711B7E23}" type="presParOf" srcId="{55B8FCCF-DFB4-4AC7-83EE-13EDE0C47334}" destId="{7BCD8879-BBB9-446B-A6A9-9FD8B59FCA03}" srcOrd="18" destOrd="0" presId="urn:microsoft.com/office/officeart/2005/8/layout/orgChart1"/>
    <dgm:cxn modelId="{7C606B7E-C2E2-4D96-A91C-6EF9D39F434B}" type="presParOf" srcId="{55B8FCCF-DFB4-4AC7-83EE-13EDE0C47334}" destId="{D49F2927-CB17-4632-B751-ECD463D6B49E}" srcOrd="19" destOrd="0" presId="urn:microsoft.com/office/officeart/2005/8/layout/orgChart1"/>
    <dgm:cxn modelId="{0DD29C7B-DDDD-4198-A3D6-3C03CF74564F}" type="presParOf" srcId="{D49F2927-CB17-4632-B751-ECD463D6B49E}" destId="{9B8C942C-2AEA-439D-A79C-9AF86C16A5FA}" srcOrd="0" destOrd="0" presId="urn:microsoft.com/office/officeart/2005/8/layout/orgChart1"/>
    <dgm:cxn modelId="{2D3A469D-5532-475F-B5F0-1F7C8951E64F}" type="presParOf" srcId="{9B8C942C-2AEA-439D-A79C-9AF86C16A5FA}" destId="{AC48BBF2-6507-4493-B86B-6E0E4E57C046}" srcOrd="0" destOrd="0" presId="urn:microsoft.com/office/officeart/2005/8/layout/orgChart1"/>
    <dgm:cxn modelId="{82D39442-10E5-45E0-BEBE-0D93C6E5FBC9}" type="presParOf" srcId="{9B8C942C-2AEA-439D-A79C-9AF86C16A5FA}" destId="{4BC40281-14FA-469A-83A3-63FB75DF87B6}" srcOrd="1" destOrd="0" presId="urn:microsoft.com/office/officeart/2005/8/layout/orgChart1"/>
    <dgm:cxn modelId="{855049E9-C744-471A-89B4-1DB6DAE80E00}" type="presParOf" srcId="{D49F2927-CB17-4632-B751-ECD463D6B49E}" destId="{57768C16-6739-4E2B-B706-6A7D74AF9566}" srcOrd="1" destOrd="0" presId="urn:microsoft.com/office/officeart/2005/8/layout/orgChart1"/>
    <dgm:cxn modelId="{0B9D673E-2D07-4EE8-A99A-7FFC983A219A}" type="presParOf" srcId="{D49F2927-CB17-4632-B751-ECD463D6B49E}" destId="{B6D69830-BA6C-4F1D-9513-8ACDA89969AB}" srcOrd="2" destOrd="0" presId="urn:microsoft.com/office/officeart/2005/8/layout/orgChart1"/>
    <dgm:cxn modelId="{24E71530-6475-4AEF-B4B2-E2DEECBDD754}" type="presParOf" srcId="{55B8FCCF-DFB4-4AC7-83EE-13EDE0C47334}" destId="{3D2EBFE7-1D95-4537-8248-1D82E1BD8110}" srcOrd="20" destOrd="0" presId="urn:microsoft.com/office/officeart/2005/8/layout/orgChart1"/>
    <dgm:cxn modelId="{CDE9095A-CABE-4FEF-B2CC-BA97CC169C6E}" type="presParOf" srcId="{55B8FCCF-DFB4-4AC7-83EE-13EDE0C47334}" destId="{BEDD141D-E0AA-484A-8410-36B9AF751C77}" srcOrd="21" destOrd="0" presId="urn:microsoft.com/office/officeart/2005/8/layout/orgChart1"/>
    <dgm:cxn modelId="{18D39043-C75B-4BE3-A455-F9EE60E5E889}" type="presParOf" srcId="{BEDD141D-E0AA-484A-8410-36B9AF751C77}" destId="{7801FC3B-F061-4FD2-8752-EC27A01C7356}" srcOrd="0" destOrd="0" presId="urn:microsoft.com/office/officeart/2005/8/layout/orgChart1"/>
    <dgm:cxn modelId="{0037549C-7980-4626-B437-4065D91A3215}" type="presParOf" srcId="{7801FC3B-F061-4FD2-8752-EC27A01C7356}" destId="{0866CC9E-02EC-4A52-AB4E-C81E141EBA8B}" srcOrd="0" destOrd="0" presId="urn:microsoft.com/office/officeart/2005/8/layout/orgChart1"/>
    <dgm:cxn modelId="{B4E4E707-A1E7-40C0-93B4-D24014A945A3}" type="presParOf" srcId="{7801FC3B-F061-4FD2-8752-EC27A01C7356}" destId="{B8CE9A73-815D-488B-82F2-C2957067F0F2}" srcOrd="1" destOrd="0" presId="urn:microsoft.com/office/officeart/2005/8/layout/orgChart1"/>
    <dgm:cxn modelId="{F80F3900-7777-4DB0-86BA-0FD241A8FFB5}" type="presParOf" srcId="{BEDD141D-E0AA-484A-8410-36B9AF751C77}" destId="{DEDB7F10-714D-4504-BE91-7AECC326C0CF}" srcOrd="1" destOrd="0" presId="urn:microsoft.com/office/officeart/2005/8/layout/orgChart1"/>
    <dgm:cxn modelId="{AD62FC90-5CBC-4D1F-95D2-C3FB24ED9C70}" type="presParOf" srcId="{BEDD141D-E0AA-484A-8410-36B9AF751C77}" destId="{170D1FB6-C658-47D9-87F8-885CAA7DF8E2}" srcOrd="2" destOrd="0" presId="urn:microsoft.com/office/officeart/2005/8/layout/orgChart1"/>
    <dgm:cxn modelId="{0F3DBF05-8626-4BFF-B9DF-905E1BC99F2B}" type="presParOf" srcId="{55B8FCCF-DFB4-4AC7-83EE-13EDE0C47334}" destId="{0495AF97-DE23-418C-96A6-CA6B6AB02736}" srcOrd="22" destOrd="0" presId="urn:microsoft.com/office/officeart/2005/8/layout/orgChart1"/>
    <dgm:cxn modelId="{1C547CC5-0BCE-4856-BB60-8055A06061A8}" type="presParOf" srcId="{55B8FCCF-DFB4-4AC7-83EE-13EDE0C47334}" destId="{A6EB3426-3357-4499-87CE-9DA397E394BD}" srcOrd="23" destOrd="0" presId="urn:microsoft.com/office/officeart/2005/8/layout/orgChart1"/>
    <dgm:cxn modelId="{11D22565-6620-414B-9E9F-154F42104769}" type="presParOf" srcId="{A6EB3426-3357-4499-87CE-9DA397E394BD}" destId="{CB606385-E04E-4D8B-BBA9-43C722D687B3}" srcOrd="0" destOrd="0" presId="urn:microsoft.com/office/officeart/2005/8/layout/orgChart1"/>
    <dgm:cxn modelId="{18C5CEF1-BE18-4C1E-A725-5AD6761072B8}" type="presParOf" srcId="{CB606385-E04E-4D8B-BBA9-43C722D687B3}" destId="{9A5F8976-16D6-438E-AFE2-2BFA82DD99C3}" srcOrd="0" destOrd="0" presId="urn:microsoft.com/office/officeart/2005/8/layout/orgChart1"/>
    <dgm:cxn modelId="{34A570CC-FA9C-4AFA-B4B2-116FE9974EE3}" type="presParOf" srcId="{CB606385-E04E-4D8B-BBA9-43C722D687B3}" destId="{B33C3038-4DEC-469C-9E49-BCB28543FB80}" srcOrd="1" destOrd="0" presId="urn:microsoft.com/office/officeart/2005/8/layout/orgChart1"/>
    <dgm:cxn modelId="{6F4253D1-9172-4868-BC66-009FC03D519F}" type="presParOf" srcId="{A6EB3426-3357-4499-87CE-9DA397E394BD}" destId="{2B72011D-52F9-49D9-BE33-5CD03B124753}" srcOrd="1" destOrd="0" presId="urn:microsoft.com/office/officeart/2005/8/layout/orgChart1"/>
    <dgm:cxn modelId="{48D9BA27-85DB-4099-AB55-70BE403F8823}" type="presParOf" srcId="{A6EB3426-3357-4499-87CE-9DA397E394BD}" destId="{089858E3-F709-4139-B264-86300DE41B23}" srcOrd="2" destOrd="0" presId="urn:microsoft.com/office/officeart/2005/8/layout/orgChart1"/>
    <dgm:cxn modelId="{4007BDA4-C47E-426D-8D86-ED8E0F62FF54}" type="presParOf" srcId="{43AFA2A3-A010-481A-9F6B-203A3F0092F4}" destId="{9A1601B3-C62E-4002-A13C-285AE76355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5AF97-DE23-418C-96A6-CA6B6AB02736}">
      <dsp:nvSpPr>
        <dsp:cNvPr id="0" name=""/>
        <dsp:cNvSpPr/>
      </dsp:nvSpPr>
      <dsp:spPr>
        <a:xfrm>
          <a:off x="4114797" y="1373067"/>
          <a:ext cx="4180303" cy="441755"/>
        </a:xfrm>
        <a:custGeom>
          <a:avLst/>
          <a:gdLst/>
          <a:ahLst/>
          <a:cxnLst/>
          <a:rect l="0" t="0" r="0" b="0"/>
          <a:pathLst>
            <a:path>
              <a:moveTo>
                <a:pt x="0" y="0"/>
              </a:moveTo>
              <a:lnTo>
                <a:pt x="0" y="378719"/>
              </a:lnTo>
              <a:lnTo>
                <a:pt x="4180303" y="378719"/>
              </a:lnTo>
              <a:lnTo>
                <a:pt x="4180303"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2EBFE7-1D95-4537-8248-1D82E1BD8110}">
      <dsp:nvSpPr>
        <dsp:cNvPr id="0" name=""/>
        <dsp:cNvSpPr/>
      </dsp:nvSpPr>
      <dsp:spPr>
        <a:xfrm>
          <a:off x="4114797" y="1373067"/>
          <a:ext cx="3453895" cy="441755"/>
        </a:xfrm>
        <a:custGeom>
          <a:avLst/>
          <a:gdLst/>
          <a:ahLst/>
          <a:cxnLst/>
          <a:rect l="0" t="0" r="0" b="0"/>
          <a:pathLst>
            <a:path>
              <a:moveTo>
                <a:pt x="0" y="0"/>
              </a:moveTo>
              <a:lnTo>
                <a:pt x="0" y="378719"/>
              </a:lnTo>
              <a:lnTo>
                <a:pt x="3453895" y="378719"/>
              </a:lnTo>
              <a:lnTo>
                <a:pt x="3453895"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CD8879-BBB9-446B-A6A9-9FD8B59FCA03}">
      <dsp:nvSpPr>
        <dsp:cNvPr id="0" name=""/>
        <dsp:cNvSpPr/>
      </dsp:nvSpPr>
      <dsp:spPr>
        <a:xfrm>
          <a:off x="4114797" y="1373067"/>
          <a:ext cx="2727487" cy="441755"/>
        </a:xfrm>
        <a:custGeom>
          <a:avLst/>
          <a:gdLst/>
          <a:ahLst/>
          <a:cxnLst/>
          <a:rect l="0" t="0" r="0" b="0"/>
          <a:pathLst>
            <a:path>
              <a:moveTo>
                <a:pt x="0" y="0"/>
              </a:moveTo>
              <a:lnTo>
                <a:pt x="0" y="378719"/>
              </a:lnTo>
              <a:lnTo>
                <a:pt x="2727487" y="378719"/>
              </a:lnTo>
              <a:lnTo>
                <a:pt x="2727487"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3C9B12-06FA-46B0-A922-A26C99AAA463}">
      <dsp:nvSpPr>
        <dsp:cNvPr id="0" name=""/>
        <dsp:cNvSpPr/>
      </dsp:nvSpPr>
      <dsp:spPr>
        <a:xfrm>
          <a:off x="4114797" y="1373067"/>
          <a:ext cx="2001079" cy="441755"/>
        </a:xfrm>
        <a:custGeom>
          <a:avLst/>
          <a:gdLst/>
          <a:ahLst/>
          <a:cxnLst/>
          <a:rect l="0" t="0" r="0" b="0"/>
          <a:pathLst>
            <a:path>
              <a:moveTo>
                <a:pt x="0" y="0"/>
              </a:moveTo>
              <a:lnTo>
                <a:pt x="0" y="378719"/>
              </a:lnTo>
              <a:lnTo>
                <a:pt x="2001079" y="378719"/>
              </a:lnTo>
              <a:lnTo>
                <a:pt x="2001079"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FC9626-FAA1-45D1-96EC-7E089F6AF4BD}">
      <dsp:nvSpPr>
        <dsp:cNvPr id="0" name=""/>
        <dsp:cNvSpPr/>
      </dsp:nvSpPr>
      <dsp:spPr>
        <a:xfrm>
          <a:off x="4114797" y="1373067"/>
          <a:ext cx="1274671" cy="441755"/>
        </a:xfrm>
        <a:custGeom>
          <a:avLst/>
          <a:gdLst/>
          <a:ahLst/>
          <a:cxnLst/>
          <a:rect l="0" t="0" r="0" b="0"/>
          <a:pathLst>
            <a:path>
              <a:moveTo>
                <a:pt x="0" y="0"/>
              </a:moveTo>
              <a:lnTo>
                <a:pt x="0" y="378719"/>
              </a:lnTo>
              <a:lnTo>
                <a:pt x="1274671" y="378719"/>
              </a:lnTo>
              <a:lnTo>
                <a:pt x="1274671"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A1D609-3FB6-4F9D-BEC3-6B39D4CA6814}">
      <dsp:nvSpPr>
        <dsp:cNvPr id="0" name=""/>
        <dsp:cNvSpPr/>
      </dsp:nvSpPr>
      <dsp:spPr>
        <a:xfrm>
          <a:off x="4114797" y="1373067"/>
          <a:ext cx="548263" cy="441755"/>
        </a:xfrm>
        <a:custGeom>
          <a:avLst/>
          <a:gdLst/>
          <a:ahLst/>
          <a:cxnLst/>
          <a:rect l="0" t="0" r="0" b="0"/>
          <a:pathLst>
            <a:path>
              <a:moveTo>
                <a:pt x="0" y="0"/>
              </a:moveTo>
              <a:lnTo>
                <a:pt x="0" y="378719"/>
              </a:lnTo>
              <a:lnTo>
                <a:pt x="548263" y="378719"/>
              </a:lnTo>
              <a:lnTo>
                <a:pt x="548263"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DB5DA5-CE95-4681-9F39-D20178A35A9C}">
      <dsp:nvSpPr>
        <dsp:cNvPr id="0" name=""/>
        <dsp:cNvSpPr/>
      </dsp:nvSpPr>
      <dsp:spPr>
        <a:xfrm>
          <a:off x="3936653" y="1373067"/>
          <a:ext cx="178144" cy="441755"/>
        </a:xfrm>
        <a:custGeom>
          <a:avLst/>
          <a:gdLst/>
          <a:ahLst/>
          <a:cxnLst/>
          <a:rect l="0" t="0" r="0" b="0"/>
          <a:pathLst>
            <a:path>
              <a:moveTo>
                <a:pt x="178144" y="0"/>
              </a:moveTo>
              <a:lnTo>
                <a:pt x="178144" y="378719"/>
              </a:lnTo>
              <a:lnTo>
                <a:pt x="0" y="378719"/>
              </a:lnTo>
              <a:lnTo>
                <a:pt x="0"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A1307-748B-4D80-8526-211CAC54F448}">
      <dsp:nvSpPr>
        <dsp:cNvPr id="0" name=""/>
        <dsp:cNvSpPr/>
      </dsp:nvSpPr>
      <dsp:spPr>
        <a:xfrm>
          <a:off x="3210245" y="1373067"/>
          <a:ext cx="904551" cy="441755"/>
        </a:xfrm>
        <a:custGeom>
          <a:avLst/>
          <a:gdLst/>
          <a:ahLst/>
          <a:cxnLst/>
          <a:rect l="0" t="0" r="0" b="0"/>
          <a:pathLst>
            <a:path>
              <a:moveTo>
                <a:pt x="904551" y="0"/>
              </a:moveTo>
              <a:lnTo>
                <a:pt x="904551" y="378719"/>
              </a:lnTo>
              <a:lnTo>
                <a:pt x="0" y="378719"/>
              </a:lnTo>
              <a:lnTo>
                <a:pt x="0"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96ABBC-D97B-4601-B36C-9A786E4C98BB}">
      <dsp:nvSpPr>
        <dsp:cNvPr id="0" name=""/>
        <dsp:cNvSpPr/>
      </dsp:nvSpPr>
      <dsp:spPr>
        <a:xfrm>
          <a:off x="2483837" y="1373067"/>
          <a:ext cx="1630959" cy="441755"/>
        </a:xfrm>
        <a:custGeom>
          <a:avLst/>
          <a:gdLst/>
          <a:ahLst/>
          <a:cxnLst/>
          <a:rect l="0" t="0" r="0" b="0"/>
          <a:pathLst>
            <a:path>
              <a:moveTo>
                <a:pt x="1630959" y="0"/>
              </a:moveTo>
              <a:lnTo>
                <a:pt x="1630959" y="378719"/>
              </a:lnTo>
              <a:lnTo>
                <a:pt x="0" y="378719"/>
              </a:lnTo>
              <a:lnTo>
                <a:pt x="0"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B58DF3-95C4-4793-93FB-7AC2EFD10C98}">
      <dsp:nvSpPr>
        <dsp:cNvPr id="0" name=""/>
        <dsp:cNvSpPr/>
      </dsp:nvSpPr>
      <dsp:spPr>
        <a:xfrm>
          <a:off x="1757429" y="1373067"/>
          <a:ext cx="2357367" cy="441755"/>
        </a:xfrm>
        <a:custGeom>
          <a:avLst/>
          <a:gdLst/>
          <a:ahLst/>
          <a:cxnLst/>
          <a:rect l="0" t="0" r="0" b="0"/>
          <a:pathLst>
            <a:path>
              <a:moveTo>
                <a:pt x="2357367" y="0"/>
              </a:moveTo>
              <a:lnTo>
                <a:pt x="2357367" y="378719"/>
              </a:lnTo>
              <a:lnTo>
                <a:pt x="0" y="378719"/>
              </a:lnTo>
              <a:lnTo>
                <a:pt x="0"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EA3512-03CA-4ED8-B295-23E99AE57E5C}">
      <dsp:nvSpPr>
        <dsp:cNvPr id="0" name=""/>
        <dsp:cNvSpPr/>
      </dsp:nvSpPr>
      <dsp:spPr>
        <a:xfrm>
          <a:off x="1031021" y="1373067"/>
          <a:ext cx="3083775" cy="441755"/>
        </a:xfrm>
        <a:custGeom>
          <a:avLst/>
          <a:gdLst/>
          <a:ahLst/>
          <a:cxnLst/>
          <a:rect l="0" t="0" r="0" b="0"/>
          <a:pathLst>
            <a:path>
              <a:moveTo>
                <a:pt x="3083775" y="0"/>
              </a:moveTo>
              <a:lnTo>
                <a:pt x="3083775" y="378719"/>
              </a:lnTo>
              <a:lnTo>
                <a:pt x="0" y="378719"/>
              </a:lnTo>
              <a:lnTo>
                <a:pt x="0"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DCED5-CC2F-4168-AF30-9701765A5E22}">
      <dsp:nvSpPr>
        <dsp:cNvPr id="0" name=""/>
        <dsp:cNvSpPr/>
      </dsp:nvSpPr>
      <dsp:spPr>
        <a:xfrm>
          <a:off x="304613" y="1373067"/>
          <a:ext cx="3810183" cy="441755"/>
        </a:xfrm>
        <a:custGeom>
          <a:avLst/>
          <a:gdLst/>
          <a:ahLst/>
          <a:cxnLst/>
          <a:rect l="0" t="0" r="0" b="0"/>
          <a:pathLst>
            <a:path>
              <a:moveTo>
                <a:pt x="3810183" y="0"/>
              </a:moveTo>
              <a:lnTo>
                <a:pt x="3810183" y="378719"/>
              </a:lnTo>
              <a:lnTo>
                <a:pt x="0" y="378719"/>
              </a:lnTo>
              <a:lnTo>
                <a:pt x="0" y="441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E47EC4-9540-4DEC-AB06-94ADC8BB3185}">
      <dsp:nvSpPr>
        <dsp:cNvPr id="0" name=""/>
        <dsp:cNvSpPr/>
      </dsp:nvSpPr>
      <dsp:spPr>
        <a:xfrm>
          <a:off x="1654624" y="740231"/>
          <a:ext cx="4920344" cy="632836"/>
        </a:xfrm>
        <a:prstGeom prst="rect">
          <a:avLst/>
        </a:prstGeom>
        <a:solidFill>
          <a:srgbClr val="FFDE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ln>
                <a:solidFill>
                  <a:srgbClr val="6C4916"/>
                </a:solidFill>
              </a:ln>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چارچوب تدوین اسناد توسعه بخش</a:t>
          </a:r>
          <a:endParaRPr lang="fa-IR" sz="2400" kern="1200" dirty="0">
            <a:solidFill>
              <a:schemeClr val="tx2">
                <a:lumMod val="50000"/>
              </a:schemeClr>
            </a:solidFill>
            <a:cs typeface="B Nazanin" panose="00000400000000000000" pitchFamily="2" charset="-78"/>
          </a:endParaRPr>
        </a:p>
      </dsp:txBody>
      <dsp:txXfrm>
        <a:off x="1654624" y="740231"/>
        <a:ext cx="4920344" cy="632836"/>
      </dsp:txXfrm>
    </dsp:sp>
    <dsp:sp modelId="{1025236B-2448-4757-9F38-5D3F4B97B8FE}">
      <dsp:nvSpPr>
        <dsp:cNvPr id="0" name=""/>
        <dsp:cNvSpPr/>
      </dsp:nvSpPr>
      <dsp:spPr>
        <a:xfrm>
          <a:off x="4445" y="1814822"/>
          <a:ext cx="600337" cy="2620735"/>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SA"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فهرست طرح‌های </a:t>
          </a:r>
          <a:r>
            <a:rPr lang="fa-IR"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عمرانی</a:t>
          </a:r>
          <a:endParaRPr lang="fa-IR" sz="1200" kern="1200" dirty="0">
            <a:solidFill>
              <a:schemeClr val="tx2">
                <a:lumMod val="50000"/>
              </a:schemeClr>
            </a:solidFill>
            <a:cs typeface="B Nazanin" panose="00000400000000000000" pitchFamily="2" charset="-78"/>
          </a:endParaRPr>
        </a:p>
      </dsp:txBody>
      <dsp:txXfrm>
        <a:off x="4445" y="1814822"/>
        <a:ext cx="600337" cy="2620735"/>
      </dsp:txXfrm>
    </dsp:sp>
    <dsp:sp modelId="{BD2B0FA1-AA74-4DA2-A8C3-1791E67DA103}">
      <dsp:nvSpPr>
        <dsp:cNvPr id="0" name=""/>
        <dsp:cNvSpPr/>
      </dsp:nvSpPr>
      <dsp:spPr>
        <a:xfrm>
          <a:off x="730852" y="1814822"/>
          <a:ext cx="600337" cy="2632529"/>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SA"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فهرست طرح‌های سرمایه</a:t>
          </a:r>
          <a:endParaRPr lang="fa-IR"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a:p>
          <a:pPr lvl="0" algn="ctr" defTabSz="533400" rtl="1">
            <a:lnSpc>
              <a:spcPct val="90000"/>
            </a:lnSpc>
            <a:spcBef>
              <a:spcPct val="0"/>
            </a:spcBef>
            <a:spcAft>
              <a:spcPct val="35000"/>
            </a:spcAft>
          </a:pPr>
          <a:r>
            <a:rPr lang="ar-SA"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‌گذاری</a:t>
          </a:r>
          <a:endParaRPr lang="fa-IR" sz="1200" b="1" kern="1200" dirty="0">
            <a:solidFill>
              <a:schemeClr val="tx2">
                <a:lumMod val="50000"/>
              </a:schemeClr>
            </a:solidFill>
            <a:cs typeface="B Nazanin" panose="00000400000000000000" pitchFamily="2" charset="-78"/>
          </a:endParaRPr>
        </a:p>
      </dsp:txBody>
      <dsp:txXfrm>
        <a:off x="730852" y="1814822"/>
        <a:ext cx="600337" cy="2632529"/>
      </dsp:txXfrm>
    </dsp:sp>
    <dsp:sp modelId="{6988D02C-7C44-46C2-ADC5-B8DDFD37F4DA}">
      <dsp:nvSpPr>
        <dsp:cNvPr id="0" name=""/>
        <dsp:cNvSpPr/>
      </dsp:nvSpPr>
      <dsp:spPr>
        <a:xfrm>
          <a:off x="1457260" y="1814822"/>
          <a:ext cx="600337" cy="2678569"/>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SA"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ساختار و سازمان فضایی هدف</a:t>
          </a:r>
          <a:endParaRPr lang="fa-IR" sz="1200" b="1" kern="1200" dirty="0">
            <a:solidFill>
              <a:schemeClr val="tx2">
                <a:lumMod val="50000"/>
              </a:schemeClr>
            </a:solidFill>
            <a:cs typeface="B Nazanin" panose="00000400000000000000" pitchFamily="2" charset="-78"/>
          </a:endParaRPr>
        </a:p>
      </dsp:txBody>
      <dsp:txXfrm>
        <a:off x="1457260" y="1814822"/>
        <a:ext cx="600337" cy="2678569"/>
      </dsp:txXfrm>
    </dsp:sp>
    <dsp:sp modelId="{E62D9220-A662-4911-9570-D42062474378}">
      <dsp:nvSpPr>
        <dsp:cNvPr id="0" name=""/>
        <dsp:cNvSpPr/>
      </dsp:nvSpPr>
      <dsp:spPr>
        <a:xfrm>
          <a:off x="2183668" y="1814822"/>
          <a:ext cx="600337" cy="2727622"/>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سیاست های اجرایی ها</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fa-IR" sz="1200" b="0"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kern="120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sp:txBody>
      <dsp:txXfrm>
        <a:off x="2183668" y="1814822"/>
        <a:ext cx="600337" cy="2727622"/>
      </dsp:txXfrm>
    </dsp:sp>
    <dsp:sp modelId="{DBF7593A-A098-451F-A40A-56416F01DA34}">
      <dsp:nvSpPr>
        <dsp:cNvPr id="0" name=""/>
        <dsp:cNvSpPr/>
      </dsp:nvSpPr>
      <dsp:spPr>
        <a:xfrm>
          <a:off x="2910076" y="1814822"/>
          <a:ext cx="600337" cy="2728541"/>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راهبردها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کالبدی-فضایی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kern="120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sp:txBody>
      <dsp:txXfrm>
        <a:off x="2910076" y="1814822"/>
        <a:ext cx="600337" cy="2728541"/>
      </dsp:txXfrm>
    </dsp:sp>
    <dsp:sp modelId="{83300590-B87B-42E1-B642-F0E1743AAA9A}">
      <dsp:nvSpPr>
        <dsp:cNvPr id="0" name=""/>
        <dsp:cNvSpPr/>
      </dsp:nvSpPr>
      <dsp:spPr>
        <a:xfrm>
          <a:off x="3636484" y="1814822"/>
          <a:ext cx="600337" cy="2698731"/>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راهبردها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کالبدی-فضایی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kern="120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sp:txBody>
      <dsp:txXfrm>
        <a:off x="3636484" y="1814822"/>
        <a:ext cx="600337" cy="2698731"/>
      </dsp:txXfrm>
    </dsp:sp>
    <dsp:sp modelId="{84FABF12-D9BC-4955-BAE3-6A06DB2F2D57}">
      <dsp:nvSpPr>
        <dsp:cNvPr id="0" name=""/>
        <dsp:cNvSpPr/>
      </dsp:nvSpPr>
      <dsp:spPr>
        <a:xfrm>
          <a:off x="4362892" y="1814822"/>
          <a:ext cx="600337" cy="2719983"/>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SA"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جهت‌گیری‌های توسعه</a:t>
          </a:r>
          <a:endParaRPr lang="fa-IR" sz="1200" b="1" kern="1200" dirty="0">
            <a:solidFill>
              <a:schemeClr val="tx2">
                <a:lumMod val="50000"/>
              </a:schemeClr>
            </a:solidFill>
            <a:cs typeface="B Nazanin" panose="00000400000000000000" pitchFamily="2" charset="-78"/>
          </a:endParaRPr>
        </a:p>
      </dsp:txBody>
      <dsp:txXfrm>
        <a:off x="4362892" y="1814822"/>
        <a:ext cx="600337" cy="2719983"/>
      </dsp:txXfrm>
    </dsp:sp>
    <dsp:sp modelId="{5BD59D89-2C26-413F-902C-4A208C155490}">
      <dsp:nvSpPr>
        <dsp:cNvPr id="0" name=""/>
        <dsp:cNvSpPr/>
      </dsp:nvSpPr>
      <dsp:spPr>
        <a:xfrm>
          <a:off x="5089300" y="1814822"/>
          <a:ext cx="600337" cy="2729972"/>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SA"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تصویر کلان توسعه روستاهای بخش</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(اهداف کلی، اهداف کمی)</a:t>
          </a:r>
          <a:endParaRPr lang="fa-IR" sz="1200" b="0" kern="1200" dirty="0">
            <a:solidFill>
              <a:schemeClr val="tx2">
                <a:lumMod val="50000"/>
              </a:schemeClr>
            </a:solidFill>
            <a:cs typeface="B Nazanin" panose="00000400000000000000" pitchFamily="2" charset="-78"/>
          </a:endParaRPr>
        </a:p>
      </dsp:txBody>
      <dsp:txXfrm>
        <a:off x="5089300" y="1814822"/>
        <a:ext cx="600337" cy="2729972"/>
      </dsp:txXfrm>
    </dsp:sp>
    <dsp:sp modelId="{C04E78B5-A7EA-4F53-BD07-C8A28B2745A8}">
      <dsp:nvSpPr>
        <dsp:cNvPr id="0" name=""/>
        <dsp:cNvSpPr/>
      </dsp:nvSpPr>
      <dsp:spPr>
        <a:xfrm>
          <a:off x="5815708" y="1814822"/>
          <a:ext cx="600337" cy="2749396"/>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نقشه ساختار و سازمان فضایی بخش</a:t>
          </a:r>
          <a:endParaRPr lang="en-US" sz="1200" b="1" kern="120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sp:txBody>
      <dsp:txXfrm>
        <a:off x="5815708" y="1814822"/>
        <a:ext cx="600337" cy="2749396"/>
      </dsp:txXfrm>
    </dsp:sp>
    <dsp:sp modelId="{AC48BBF2-6507-4493-B86B-6E0E4E57C046}">
      <dsp:nvSpPr>
        <dsp:cNvPr id="0" name=""/>
        <dsp:cNvSpPr/>
      </dsp:nvSpPr>
      <dsp:spPr>
        <a:xfrm>
          <a:off x="6542116" y="1814822"/>
          <a:ext cx="600337" cy="2727007"/>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rtl="1">
            <a:lnSpc>
              <a:spcPct val="90000"/>
            </a:lnSpc>
            <a:spcBef>
              <a:spcPct val="0"/>
            </a:spcBef>
            <a:spcAft>
              <a:spcPct val="35000"/>
            </a:spcAft>
          </a:pPr>
          <a:r>
            <a:rPr lang="fa-IR" sz="13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محدودیت ها </a:t>
          </a:r>
        </a:p>
        <a:p>
          <a:pPr lvl="0" algn="ctr" defTabSz="577850" rtl="1">
            <a:lnSpc>
              <a:spcPct val="90000"/>
            </a:lnSpc>
            <a:spcBef>
              <a:spcPct val="0"/>
            </a:spcBef>
            <a:spcAft>
              <a:spcPct val="35000"/>
            </a:spcAft>
          </a:pPr>
          <a:r>
            <a:rPr lang="fa-IR" sz="13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fa-IR" sz="1300" b="1"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kern="120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sp:txBody>
      <dsp:txXfrm>
        <a:off x="6542116" y="1814822"/>
        <a:ext cx="600337" cy="2727007"/>
      </dsp:txXfrm>
    </dsp:sp>
    <dsp:sp modelId="{0866CC9E-02EC-4A52-AB4E-C81E141EBA8B}">
      <dsp:nvSpPr>
        <dsp:cNvPr id="0" name=""/>
        <dsp:cNvSpPr/>
      </dsp:nvSpPr>
      <dsp:spPr>
        <a:xfrm>
          <a:off x="7268523" y="1814822"/>
          <a:ext cx="600337" cy="2770942"/>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ar-SA" sz="14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قابلیت‌ها</a:t>
          </a:r>
          <a:r>
            <a:rPr lang="fa-IR" sz="14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fa-IR"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r>
            <a:rPr lang="ar-SA" sz="1200" b="0" kern="1200" dirty="0" smtClean="0">
              <a:solidFill>
                <a:schemeClr val="tx2">
                  <a:lumMod val="50000"/>
                </a:schemeClr>
              </a:solidFill>
              <a:latin typeface="B Nazanin" panose="00000400000000000000" pitchFamily="2" charset="-78"/>
              <a:ea typeface="Calibri" panose="020F0502020204030204" pitchFamily="34" charset="0"/>
              <a:cs typeface="B Nazanin" panose="00000400000000000000" pitchFamily="2" charset="-78"/>
            </a:rPr>
            <a:t>اقتصادی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اجتماعی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زیست محیطی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کالبدی-فضایی </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 </a:t>
          </a:r>
          <a:r>
            <a:rPr lang="ar-SA"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گردشگری</a:t>
          </a:r>
          <a:r>
            <a:rPr lang="fa-IR" sz="1200" b="0"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a:t>
          </a:r>
          <a:endParaRPr lang="en-US" sz="1200" b="0" kern="1200" dirty="0">
            <a:solidFill>
              <a:schemeClr val="tx2">
                <a:lumMod val="50000"/>
              </a:schemeClr>
            </a:solidFill>
            <a:effectLst/>
            <a:latin typeface="Calibri" panose="020F0502020204030204" pitchFamily="34" charset="0"/>
            <a:ea typeface="Calibri" panose="020F0502020204030204" pitchFamily="34" charset="0"/>
            <a:cs typeface="B Nazanin" panose="00000400000000000000" pitchFamily="2" charset="-78"/>
          </a:endParaRPr>
        </a:p>
      </dsp:txBody>
      <dsp:txXfrm>
        <a:off x="7268523" y="1814822"/>
        <a:ext cx="600337" cy="2770942"/>
      </dsp:txXfrm>
    </dsp:sp>
    <dsp:sp modelId="{9A5F8976-16D6-438E-AFE2-2BFA82DD99C3}">
      <dsp:nvSpPr>
        <dsp:cNvPr id="0" name=""/>
        <dsp:cNvSpPr/>
      </dsp:nvSpPr>
      <dsp:spPr>
        <a:xfrm>
          <a:off x="7994931" y="1814822"/>
          <a:ext cx="600337" cy="2822490"/>
        </a:xfrm>
        <a:prstGeom prst="rect">
          <a:avLst/>
        </a:prstGeom>
        <a:solidFill>
          <a:schemeClr val="accent5">
            <a:lumMod val="90000"/>
          </a:schemeClr>
        </a:soli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rtl="1">
            <a:lnSpc>
              <a:spcPct val="90000"/>
            </a:lnSpc>
            <a:spcBef>
              <a:spcPct val="0"/>
            </a:spcBef>
            <a:spcAft>
              <a:spcPct val="35000"/>
            </a:spcAft>
          </a:pPr>
          <a:r>
            <a:rPr lang="ar-SA" sz="1200" b="1" kern="1200"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تبیین و تحلیل وضع موجود روستاهای بخش</a:t>
          </a:r>
          <a:endParaRPr lang="fa-IR" sz="1200" b="1" kern="1200" dirty="0">
            <a:solidFill>
              <a:schemeClr val="tx2">
                <a:lumMod val="50000"/>
              </a:schemeClr>
            </a:solidFill>
            <a:cs typeface="B Nazanin" panose="00000400000000000000" pitchFamily="2" charset="-78"/>
          </a:endParaRPr>
        </a:p>
      </dsp:txBody>
      <dsp:txXfrm>
        <a:off x="7994931" y="1814822"/>
        <a:ext cx="600337" cy="282249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63542D9F-157F-4887-A7A7-0F603B76E2C2}" type="datetimeFigureOut">
              <a:rPr lang="en-US" smtClean="0"/>
              <a:t>10/10/2020</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EE7533FD-C23A-4AF1-BDAA-F21665760354}" type="slidenum">
              <a:rPr lang="en-US" smtClean="0"/>
              <a:t>‹#›</a:t>
            </a:fld>
            <a:endParaRPr lang="en-US"/>
          </a:p>
        </p:txBody>
      </p:sp>
    </p:spTree>
    <p:extLst>
      <p:ext uri="{BB962C8B-B14F-4D97-AF65-F5344CB8AC3E}">
        <p14:creationId xmlns:p14="http://schemas.microsoft.com/office/powerpoint/2010/main" val="41402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4"/>
            <p:cNvSpPr>
              <a:spLocks/>
            </p:cNvSpPr>
            <p:nvPr/>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5"/>
            <p:cNvSpPr>
              <a:spLocks/>
            </p:cNvSpPr>
            <p:nvPr/>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8" name="Freeform 6"/>
            <p:cNvSpPr>
              <a:spLocks/>
            </p:cNvSpPr>
            <p:nvPr/>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1"/>
            <p:cNvSpPr>
              <a:spLocks/>
            </p:cNvSpPr>
            <p:nvPr/>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p:cNvSpPr>
              <a:spLocks/>
            </p:cNvSpPr>
            <p:nvPr/>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
            <p:cNvSpPr>
              <a:spLocks/>
            </p:cNvSpPr>
            <p:nvPr/>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5"/>
            <p:cNvSpPr>
              <a:spLocks/>
            </p:cNvSpPr>
            <p:nvPr/>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p:cNvSpPr>
              <a:spLocks/>
            </p:cNvSpPr>
            <p:nvPr/>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2" name="Freeform 20"/>
            <p:cNvSpPr>
              <a:spLocks/>
            </p:cNvSpPr>
            <p:nvPr/>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5" name="Freeform 23"/>
            <p:cNvSpPr>
              <a:spLocks/>
            </p:cNvSpPr>
            <p:nvPr/>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6" name="Freeform 24"/>
            <p:cNvSpPr>
              <a:spLocks/>
            </p:cNvSpPr>
            <p:nvPr/>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7"/>
            <p:cNvSpPr>
              <a:spLocks/>
            </p:cNvSpPr>
            <p:nvPr/>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8"/>
            <p:cNvSpPr>
              <a:spLocks/>
            </p:cNvSpPr>
            <p:nvPr/>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773" name="Rectangle 29"/>
          <p:cNvSpPr>
            <a:spLocks noGrp="1" noChangeArrowheads="1"/>
          </p:cNvSpPr>
          <p:nvPr>
            <p:ph type="ctrTitle" sz="quarter"/>
          </p:nvPr>
        </p:nvSpPr>
        <p:spPr>
          <a:xfrm>
            <a:off x="685800" y="1868488"/>
            <a:ext cx="7772400" cy="1600200"/>
          </a:xfrm>
        </p:spPr>
        <p:txBody>
          <a:bodyPr anchorCtr="1"/>
          <a:lstStyle>
            <a:lvl1pPr>
              <a:defRPr/>
            </a:lvl1pPr>
          </a:lstStyle>
          <a:p>
            <a:pPr lvl="0"/>
            <a:r>
              <a:rPr lang="en-US" altLang="en-US" noProof="0" smtClean="0"/>
              <a:t>Click to edit Master title style</a:t>
            </a:r>
            <a:endParaRPr lang="en-GB" altLang="en-US" noProof="0" smtClean="0"/>
          </a:p>
        </p:txBody>
      </p:sp>
      <p:sp>
        <p:nvSpPr>
          <p:cNvPr id="31774" name="Rectangle 30"/>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pPr lvl="0"/>
            <a:r>
              <a:rPr lang="en-US" altLang="en-US" noProof="0" smtClean="0"/>
              <a:t>Click to edit Master subtitle style</a:t>
            </a:r>
            <a:endParaRPr lang="en-GB" altLang="en-US" noProof="0" smtClean="0"/>
          </a:p>
        </p:txBody>
      </p:sp>
      <p:sp>
        <p:nvSpPr>
          <p:cNvPr id="31" name="Rectangle 31"/>
          <p:cNvSpPr>
            <a:spLocks noGrp="1" noChangeArrowheads="1"/>
          </p:cNvSpPr>
          <p:nvPr>
            <p:ph type="dt" sz="quarter" idx="10"/>
          </p:nvPr>
        </p:nvSpPr>
        <p:spPr>
          <a:xfrm>
            <a:off x="685800" y="6348413"/>
            <a:ext cx="1905000" cy="457200"/>
          </a:xfrm>
        </p:spPr>
        <p:txBody>
          <a:bodyPr/>
          <a:lstStyle>
            <a:lvl1pPr>
              <a:defRPr smtClean="0"/>
            </a:lvl1pPr>
          </a:lstStyle>
          <a:p>
            <a:pPr>
              <a:defRPr/>
            </a:pPr>
            <a:endParaRPr lang="en-GB" altLang="en-US"/>
          </a:p>
        </p:txBody>
      </p:sp>
      <p:sp>
        <p:nvSpPr>
          <p:cNvPr id="32" name="Rectangle 32"/>
          <p:cNvSpPr>
            <a:spLocks noGrp="1" noChangeArrowheads="1"/>
          </p:cNvSpPr>
          <p:nvPr>
            <p:ph type="ftr" sz="quarter" idx="11"/>
          </p:nvPr>
        </p:nvSpPr>
        <p:spPr>
          <a:xfrm>
            <a:off x="3124200" y="6348413"/>
            <a:ext cx="2895600" cy="457200"/>
          </a:xfrm>
        </p:spPr>
        <p:txBody>
          <a:bodyPr/>
          <a:lstStyle>
            <a:lvl1pPr>
              <a:defRPr smtClean="0"/>
            </a:lvl1pPr>
          </a:lstStyle>
          <a:p>
            <a:pPr>
              <a:defRPr/>
            </a:pPr>
            <a:endParaRPr lang="en-GB" altLang="en-US"/>
          </a:p>
        </p:txBody>
      </p:sp>
      <p:sp>
        <p:nvSpPr>
          <p:cNvPr id="33" name="Rectangle 33"/>
          <p:cNvSpPr>
            <a:spLocks noGrp="1" noChangeArrowheads="1"/>
          </p:cNvSpPr>
          <p:nvPr>
            <p:ph type="sldNum" sz="quarter" idx="12"/>
          </p:nvPr>
        </p:nvSpPr>
        <p:spPr>
          <a:xfrm>
            <a:off x="6553200" y="6348413"/>
            <a:ext cx="1905000" cy="457200"/>
          </a:xfrm>
        </p:spPr>
        <p:txBody>
          <a:bodyPr/>
          <a:lstStyle>
            <a:lvl1pPr>
              <a:defRPr smtClean="0"/>
            </a:lvl1pPr>
          </a:lstStyle>
          <a:p>
            <a:pPr>
              <a:defRPr/>
            </a:pPr>
            <a:fld id="{500F6143-A45B-4084-A0B8-5252074071DC}" type="slidenum">
              <a:rPr lang="en-GB" altLang="en-US" smtClean="0"/>
              <a:pPr>
                <a:defRPr/>
              </a:pPr>
              <a:t>‹#›</a:t>
            </a:fld>
            <a:endParaRPr lang="en-GB" altLang="en-US"/>
          </a:p>
        </p:txBody>
      </p:sp>
    </p:spTree>
    <p:extLst>
      <p:ext uri="{BB962C8B-B14F-4D97-AF65-F5344CB8AC3E}">
        <p14:creationId xmlns:p14="http://schemas.microsoft.com/office/powerpoint/2010/main" val="265495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33"/>
          <p:cNvSpPr>
            <a:spLocks noGrp="1" noChangeArrowheads="1"/>
          </p:cNvSpPr>
          <p:nvPr>
            <p:ph type="sldNum" sz="quarter" idx="12"/>
          </p:nvPr>
        </p:nvSpPr>
        <p:spPr>
          <a:ln/>
        </p:spPr>
        <p:txBody>
          <a:bodyPr/>
          <a:lstStyle>
            <a:lvl1pPr>
              <a:defRPr/>
            </a:lvl1pPr>
          </a:lstStyle>
          <a:p>
            <a:pPr>
              <a:defRPr/>
            </a:pPr>
            <a:fld id="{16A34EC4-4AC1-4F5F-941B-EC5BDC1E1545}" type="slidenum">
              <a:rPr lang="en-GB" altLang="en-US" smtClean="0"/>
              <a:pPr>
                <a:defRPr/>
              </a:pPr>
              <a:t>‹#›</a:t>
            </a:fld>
            <a:endParaRPr lang="en-GB" altLang="en-US"/>
          </a:p>
        </p:txBody>
      </p:sp>
    </p:spTree>
    <p:extLst>
      <p:ext uri="{BB962C8B-B14F-4D97-AF65-F5344CB8AC3E}">
        <p14:creationId xmlns:p14="http://schemas.microsoft.com/office/powerpoint/2010/main" val="91919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8350"/>
            <a:ext cx="1943100" cy="5327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8350"/>
            <a:ext cx="5676900" cy="532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33"/>
          <p:cNvSpPr>
            <a:spLocks noGrp="1" noChangeArrowheads="1"/>
          </p:cNvSpPr>
          <p:nvPr>
            <p:ph type="sldNum" sz="quarter" idx="12"/>
          </p:nvPr>
        </p:nvSpPr>
        <p:spPr>
          <a:ln/>
        </p:spPr>
        <p:txBody>
          <a:bodyPr/>
          <a:lstStyle>
            <a:lvl1pPr>
              <a:defRPr/>
            </a:lvl1pPr>
          </a:lstStyle>
          <a:p>
            <a:pPr>
              <a:defRPr/>
            </a:pPr>
            <a:fld id="{666B1E4F-8115-48CA-B020-EE443B12010E}" type="slidenum">
              <a:rPr lang="en-GB" altLang="en-US" smtClean="0"/>
              <a:pPr>
                <a:defRPr/>
              </a:pPr>
              <a:t>‹#›</a:t>
            </a:fld>
            <a:endParaRPr lang="en-GB" altLang="en-US"/>
          </a:p>
        </p:txBody>
      </p:sp>
    </p:spTree>
    <p:extLst>
      <p:ext uri="{BB962C8B-B14F-4D97-AF65-F5344CB8AC3E}">
        <p14:creationId xmlns:p14="http://schemas.microsoft.com/office/powerpoint/2010/main" val="225509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4"/>
            <p:cNvSpPr>
              <a:spLocks/>
            </p:cNvSpPr>
            <p:nvPr/>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5"/>
            <p:cNvSpPr>
              <a:spLocks/>
            </p:cNvSpPr>
            <p:nvPr/>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8" name="Freeform 6"/>
            <p:cNvSpPr>
              <a:spLocks/>
            </p:cNvSpPr>
            <p:nvPr/>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1"/>
            <p:cNvSpPr>
              <a:spLocks/>
            </p:cNvSpPr>
            <p:nvPr/>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p:cNvSpPr>
              <a:spLocks/>
            </p:cNvSpPr>
            <p:nvPr/>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
            <p:cNvSpPr>
              <a:spLocks/>
            </p:cNvSpPr>
            <p:nvPr/>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5"/>
            <p:cNvSpPr>
              <a:spLocks/>
            </p:cNvSpPr>
            <p:nvPr/>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p:cNvSpPr>
              <a:spLocks/>
            </p:cNvSpPr>
            <p:nvPr/>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2" name="Freeform 20"/>
            <p:cNvSpPr>
              <a:spLocks/>
            </p:cNvSpPr>
            <p:nvPr/>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5" name="Freeform 23"/>
            <p:cNvSpPr>
              <a:spLocks/>
            </p:cNvSpPr>
            <p:nvPr/>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6" name="Freeform 24"/>
            <p:cNvSpPr>
              <a:spLocks/>
            </p:cNvSpPr>
            <p:nvPr/>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7"/>
            <p:cNvSpPr>
              <a:spLocks/>
            </p:cNvSpPr>
            <p:nvPr/>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8"/>
            <p:cNvSpPr>
              <a:spLocks/>
            </p:cNvSpPr>
            <p:nvPr/>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Picture Placeholder 2"/>
          <p:cNvSpPr>
            <a:spLocks noGrp="1"/>
          </p:cNvSpPr>
          <p:nvPr>
            <p:ph type="pic" sz="quarter" idx="13" hasCustomPrompt="1"/>
          </p:nvPr>
        </p:nvSpPr>
        <p:spPr>
          <a:xfrm>
            <a:off x="26988" y="6262688"/>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35" name="Picture Placeholder 34"/>
          <p:cNvSpPr>
            <a:spLocks noGrp="1"/>
          </p:cNvSpPr>
          <p:nvPr>
            <p:ph type="pic" sz="quarter" idx="14" hasCustomPrompt="1"/>
          </p:nvPr>
        </p:nvSpPr>
        <p:spPr>
          <a:xfrm>
            <a:off x="475456" y="6400800"/>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370840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Freeform 4"/>
            <p:cNvSpPr>
              <a:spLocks/>
            </p:cNvSpPr>
            <p:nvPr/>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5"/>
            <p:cNvSpPr>
              <a:spLocks/>
            </p:cNvSpPr>
            <p:nvPr/>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8" name="Freeform 6"/>
            <p:cNvSpPr>
              <a:spLocks/>
            </p:cNvSpPr>
            <p:nvPr/>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7"/>
            <p:cNvSpPr>
              <a:spLocks/>
            </p:cNvSpPr>
            <p:nvPr/>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8"/>
            <p:cNvSpPr>
              <a:spLocks/>
            </p:cNvSpPr>
            <p:nvPr/>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Freeform 9"/>
            <p:cNvSpPr>
              <a:spLocks/>
            </p:cNvSpPr>
            <p:nvPr/>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10"/>
            <p:cNvSpPr>
              <a:spLocks/>
            </p:cNvSpPr>
            <p:nvPr/>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1"/>
            <p:cNvSpPr>
              <a:spLocks/>
            </p:cNvSpPr>
            <p:nvPr/>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12"/>
            <p:cNvSpPr>
              <a:spLocks/>
            </p:cNvSpPr>
            <p:nvPr/>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13"/>
            <p:cNvSpPr>
              <a:spLocks/>
            </p:cNvSpPr>
            <p:nvPr/>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14"/>
            <p:cNvSpPr>
              <a:spLocks/>
            </p:cNvSpPr>
            <p:nvPr/>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15"/>
            <p:cNvSpPr>
              <a:spLocks/>
            </p:cNvSpPr>
            <p:nvPr/>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16"/>
            <p:cNvSpPr>
              <a:spLocks/>
            </p:cNvSpPr>
            <p:nvPr/>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7"/>
            <p:cNvSpPr>
              <a:spLocks/>
            </p:cNvSpPr>
            <p:nvPr/>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8"/>
            <p:cNvSpPr>
              <a:spLocks/>
            </p:cNvSpPr>
            <p:nvPr/>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9"/>
            <p:cNvSpPr>
              <a:spLocks/>
            </p:cNvSpPr>
            <p:nvPr/>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2" name="Freeform 20"/>
            <p:cNvSpPr>
              <a:spLocks/>
            </p:cNvSpPr>
            <p:nvPr/>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21"/>
            <p:cNvSpPr>
              <a:spLocks/>
            </p:cNvSpPr>
            <p:nvPr/>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22"/>
            <p:cNvSpPr>
              <a:spLocks/>
            </p:cNvSpPr>
            <p:nvPr/>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5" name="Freeform 23"/>
            <p:cNvSpPr>
              <a:spLocks/>
            </p:cNvSpPr>
            <p:nvPr/>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6" name="Freeform 24"/>
            <p:cNvSpPr>
              <a:spLocks/>
            </p:cNvSpPr>
            <p:nvPr/>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7"/>
            <p:cNvSpPr>
              <a:spLocks/>
            </p:cNvSpPr>
            <p:nvPr/>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8"/>
            <p:cNvSpPr>
              <a:spLocks/>
            </p:cNvSpPr>
            <p:nvPr/>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Picture Placeholder 2"/>
          <p:cNvSpPr>
            <a:spLocks noGrp="1"/>
          </p:cNvSpPr>
          <p:nvPr>
            <p:ph type="pic" sz="quarter" idx="13" hasCustomPrompt="1"/>
          </p:nvPr>
        </p:nvSpPr>
        <p:spPr>
          <a:xfrm>
            <a:off x="26988" y="6262688"/>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35" name="Picture Placeholder 34"/>
          <p:cNvSpPr>
            <a:spLocks noGrp="1"/>
          </p:cNvSpPr>
          <p:nvPr>
            <p:ph type="pic" sz="quarter" idx="14" hasCustomPrompt="1"/>
          </p:nvPr>
        </p:nvSpPr>
        <p:spPr>
          <a:xfrm>
            <a:off x="475456" y="6400800"/>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48191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7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297493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74342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346921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375062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2348345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46876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33"/>
          <p:cNvSpPr>
            <a:spLocks noGrp="1" noChangeArrowheads="1"/>
          </p:cNvSpPr>
          <p:nvPr>
            <p:ph type="sldNum" sz="quarter" idx="12"/>
          </p:nvPr>
        </p:nvSpPr>
        <p:spPr>
          <a:ln/>
        </p:spPr>
        <p:txBody>
          <a:bodyPr/>
          <a:lstStyle>
            <a:lvl1pPr>
              <a:defRPr/>
            </a:lvl1pPr>
          </a:lstStyle>
          <a:p>
            <a:pPr>
              <a:defRPr/>
            </a:pPr>
            <a:fld id="{500F6143-A45B-4084-A0B8-5252074071DC}" type="slidenum">
              <a:rPr lang="en-GB" altLang="en-US" smtClean="0"/>
              <a:pPr>
                <a:defRPr/>
              </a:pPr>
              <a:t>‹#›</a:t>
            </a:fld>
            <a:endParaRPr lang="en-GB" altLang="en-US"/>
          </a:p>
        </p:txBody>
      </p:sp>
    </p:spTree>
    <p:extLst>
      <p:ext uri="{BB962C8B-B14F-4D97-AF65-F5344CB8AC3E}">
        <p14:creationId xmlns:p14="http://schemas.microsoft.com/office/powerpoint/2010/main" val="169145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101851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3679743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3666160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3741630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44450" y="6249193"/>
            <a:ext cx="8991599" cy="404813"/>
          </a:xfrm>
          <a:blipFill>
            <a:blip r:embed="rId2"/>
            <a:stretch>
              <a:fillRect/>
            </a:stretch>
          </a:blipFill>
        </p:spPr>
        <p:txBody>
          <a:bodyPr/>
          <a:lstStyle>
            <a:lvl1pPr marL="0" indent="0">
              <a:buNone/>
              <a:defRPr sz="100"/>
            </a:lvl1pPr>
          </a:lstStyle>
          <a:p>
            <a:r>
              <a:rPr lang="en-US" dirty="0" smtClean="0"/>
              <a:t>.</a:t>
            </a:r>
            <a:endParaRPr lang="en-US" dirty="0"/>
          </a:p>
        </p:txBody>
      </p:sp>
      <p:sp>
        <p:nvSpPr>
          <p:cNvPr id="8" name="Picture Placeholder 34"/>
          <p:cNvSpPr>
            <a:spLocks noGrp="1"/>
          </p:cNvSpPr>
          <p:nvPr>
            <p:ph type="pic" sz="quarter" idx="14" hasCustomPrompt="1"/>
          </p:nvPr>
        </p:nvSpPr>
        <p:spPr>
          <a:xfrm>
            <a:off x="495300" y="6417468"/>
            <a:ext cx="1212850" cy="388938"/>
          </a:xfrm>
          <a:blipFill>
            <a:blip r:embed="rId3"/>
            <a:stretch>
              <a:fillRect/>
            </a:stretch>
          </a:blipFill>
        </p:spPr>
        <p:txBody>
          <a:bodyPr/>
          <a:lstStyle>
            <a:lvl1pPr marL="0" indent="0">
              <a:buNone/>
              <a:defRPr sz="100"/>
            </a:lvl1pPr>
          </a:lstStyle>
          <a:p>
            <a:r>
              <a:rPr lang="en-US" dirty="0" smtClean="0"/>
              <a:t>.</a:t>
            </a:r>
            <a:endParaRPr lang="en-US" dirty="0"/>
          </a:p>
        </p:txBody>
      </p:sp>
    </p:spTree>
    <p:extLst>
      <p:ext uri="{BB962C8B-B14F-4D97-AF65-F5344CB8AC3E}">
        <p14:creationId xmlns:p14="http://schemas.microsoft.com/office/powerpoint/2010/main" val="420373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33"/>
          <p:cNvSpPr>
            <a:spLocks noGrp="1" noChangeArrowheads="1"/>
          </p:cNvSpPr>
          <p:nvPr>
            <p:ph type="sldNum" sz="quarter" idx="12"/>
          </p:nvPr>
        </p:nvSpPr>
        <p:spPr>
          <a:ln/>
        </p:spPr>
        <p:txBody>
          <a:bodyPr/>
          <a:lstStyle>
            <a:lvl1pPr>
              <a:defRPr/>
            </a:lvl1pPr>
          </a:lstStyle>
          <a:p>
            <a:pPr>
              <a:defRPr/>
            </a:pPr>
            <a:fld id="{85375BBB-73AE-4581-8040-FF2E3333F4FB}" type="slidenum">
              <a:rPr lang="en-GB" altLang="en-US" smtClean="0"/>
              <a:pPr>
                <a:defRPr/>
              </a:pPr>
              <a:t>‹#›</a:t>
            </a:fld>
            <a:endParaRPr lang="en-GB" altLang="en-US"/>
          </a:p>
        </p:txBody>
      </p:sp>
    </p:spTree>
    <p:extLst>
      <p:ext uri="{BB962C8B-B14F-4D97-AF65-F5344CB8AC3E}">
        <p14:creationId xmlns:p14="http://schemas.microsoft.com/office/powerpoint/2010/main" val="79081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33"/>
          <p:cNvSpPr>
            <a:spLocks noGrp="1" noChangeArrowheads="1"/>
          </p:cNvSpPr>
          <p:nvPr>
            <p:ph type="sldNum" sz="quarter" idx="12"/>
          </p:nvPr>
        </p:nvSpPr>
        <p:spPr>
          <a:ln/>
        </p:spPr>
        <p:txBody>
          <a:bodyPr/>
          <a:lstStyle>
            <a:lvl1pPr>
              <a:defRPr/>
            </a:lvl1pPr>
          </a:lstStyle>
          <a:p>
            <a:pPr>
              <a:defRPr/>
            </a:pPr>
            <a:fld id="{69DE325C-A11E-49D9-A1D5-1679023E5112}" type="slidenum">
              <a:rPr lang="en-GB" altLang="en-US" smtClean="0"/>
              <a:pPr>
                <a:defRPr/>
              </a:pPr>
              <a:t>‹#›</a:t>
            </a:fld>
            <a:endParaRPr lang="en-GB" altLang="en-US"/>
          </a:p>
        </p:txBody>
      </p:sp>
    </p:spTree>
    <p:extLst>
      <p:ext uri="{BB962C8B-B14F-4D97-AF65-F5344CB8AC3E}">
        <p14:creationId xmlns:p14="http://schemas.microsoft.com/office/powerpoint/2010/main" val="419397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33"/>
          <p:cNvSpPr>
            <a:spLocks noGrp="1" noChangeArrowheads="1"/>
          </p:cNvSpPr>
          <p:nvPr>
            <p:ph type="sldNum" sz="quarter" idx="12"/>
          </p:nvPr>
        </p:nvSpPr>
        <p:spPr>
          <a:ln/>
        </p:spPr>
        <p:txBody>
          <a:bodyPr/>
          <a:lstStyle>
            <a:lvl1pPr>
              <a:defRPr/>
            </a:lvl1pPr>
          </a:lstStyle>
          <a:p>
            <a:pPr>
              <a:defRPr/>
            </a:pPr>
            <a:fld id="{541C04FF-B99D-4E1E-B8B1-FA331F599774}" type="slidenum">
              <a:rPr lang="en-GB" altLang="en-US" smtClean="0"/>
              <a:pPr>
                <a:defRPr/>
              </a:pPr>
              <a:t>‹#›</a:t>
            </a:fld>
            <a:endParaRPr lang="en-GB" altLang="en-US"/>
          </a:p>
        </p:txBody>
      </p:sp>
    </p:spTree>
    <p:extLst>
      <p:ext uri="{BB962C8B-B14F-4D97-AF65-F5344CB8AC3E}">
        <p14:creationId xmlns:p14="http://schemas.microsoft.com/office/powerpoint/2010/main" val="404045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33"/>
          <p:cNvSpPr>
            <a:spLocks noGrp="1" noChangeArrowheads="1"/>
          </p:cNvSpPr>
          <p:nvPr>
            <p:ph type="sldNum" sz="quarter" idx="12"/>
          </p:nvPr>
        </p:nvSpPr>
        <p:spPr>
          <a:ln/>
        </p:spPr>
        <p:txBody>
          <a:bodyPr/>
          <a:lstStyle>
            <a:lvl1pPr>
              <a:defRPr/>
            </a:lvl1pPr>
          </a:lstStyle>
          <a:p>
            <a:pPr>
              <a:defRPr/>
            </a:pPr>
            <a:fld id="{70A4074C-77CE-461E-AD8E-BCBD2C23BEA2}" type="slidenum">
              <a:rPr lang="en-GB" altLang="en-US" smtClean="0"/>
              <a:pPr>
                <a:defRPr/>
              </a:pPr>
              <a:t>‹#›</a:t>
            </a:fld>
            <a:endParaRPr lang="en-GB" altLang="en-US"/>
          </a:p>
        </p:txBody>
      </p:sp>
    </p:spTree>
    <p:extLst>
      <p:ext uri="{BB962C8B-B14F-4D97-AF65-F5344CB8AC3E}">
        <p14:creationId xmlns:p14="http://schemas.microsoft.com/office/powerpoint/2010/main" val="395708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33"/>
          <p:cNvSpPr>
            <a:spLocks noGrp="1" noChangeArrowheads="1"/>
          </p:cNvSpPr>
          <p:nvPr>
            <p:ph type="sldNum" sz="quarter" idx="12"/>
          </p:nvPr>
        </p:nvSpPr>
        <p:spPr>
          <a:ln/>
        </p:spPr>
        <p:txBody>
          <a:bodyPr/>
          <a:lstStyle>
            <a:lvl1pPr>
              <a:defRPr/>
            </a:lvl1pPr>
          </a:lstStyle>
          <a:p>
            <a:pPr>
              <a:defRPr/>
            </a:pPr>
            <a:fld id="{500F6143-A45B-4084-A0B8-5252074071DC}" type="slidenum">
              <a:rPr lang="en-GB" altLang="en-US" smtClean="0"/>
              <a:pPr>
                <a:defRPr/>
              </a:pPr>
              <a:t>‹#›</a:t>
            </a:fld>
            <a:endParaRPr lang="en-GB" altLang="en-US"/>
          </a:p>
        </p:txBody>
      </p:sp>
    </p:spTree>
    <p:extLst>
      <p:ext uri="{BB962C8B-B14F-4D97-AF65-F5344CB8AC3E}">
        <p14:creationId xmlns:p14="http://schemas.microsoft.com/office/powerpoint/2010/main" val="285421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33"/>
          <p:cNvSpPr>
            <a:spLocks noGrp="1" noChangeArrowheads="1"/>
          </p:cNvSpPr>
          <p:nvPr>
            <p:ph type="sldNum" sz="quarter" idx="12"/>
          </p:nvPr>
        </p:nvSpPr>
        <p:spPr>
          <a:ln/>
        </p:spPr>
        <p:txBody>
          <a:bodyPr/>
          <a:lstStyle>
            <a:lvl1pPr>
              <a:defRPr/>
            </a:lvl1pPr>
          </a:lstStyle>
          <a:p>
            <a:pPr>
              <a:defRPr/>
            </a:pPr>
            <a:fld id="{BB5739E9-065B-48A9-A8DA-B86C797FDA32}" type="slidenum">
              <a:rPr lang="en-GB" altLang="en-US" smtClean="0"/>
              <a:pPr>
                <a:defRPr/>
              </a:pPr>
              <a:t>‹#›</a:t>
            </a:fld>
            <a:endParaRPr lang="en-GB" altLang="en-US"/>
          </a:p>
        </p:txBody>
      </p:sp>
    </p:spTree>
    <p:extLst>
      <p:ext uri="{BB962C8B-B14F-4D97-AF65-F5344CB8AC3E}">
        <p14:creationId xmlns:p14="http://schemas.microsoft.com/office/powerpoint/2010/main" val="102208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33"/>
          <p:cNvSpPr>
            <a:spLocks noGrp="1" noChangeArrowheads="1"/>
          </p:cNvSpPr>
          <p:nvPr>
            <p:ph type="sldNum" sz="quarter" idx="12"/>
          </p:nvPr>
        </p:nvSpPr>
        <p:spPr>
          <a:ln/>
        </p:spPr>
        <p:txBody>
          <a:bodyPr/>
          <a:lstStyle>
            <a:lvl1pPr>
              <a:defRPr/>
            </a:lvl1pPr>
          </a:lstStyle>
          <a:p>
            <a:pPr>
              <a:defRPr/>
            </a:pPr>
            <a:fld id="{E438F2A0-D13E-4AF6-921D-97F75D343581}" type="slidenum">
              <a:rPr lang="en-GB" altLang="en-US" smtClean="0"/>
              <a:pPr>
                <a:defRPr/>
              </a:pPr>
              <a:t>‹#›</a:t>
            </a:fld>
            <a:endParaRPr lang="en-GB" altLang="en-US"/>
          </a:p>
        </p:txBody>
      </p:sp>
    </p:spTree>
    <p:extLst>
      <p:ext uri="{BB962C8B-B14F-4D97-AF65-F5344CB8AC3E}">
        <p14:creationId xmlns:p14="http://schemas.microsoft.com/office/powerpoint/2010/main" val="219700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6"/>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6700" cy="757238"/>
            <a:chOff x="0" y="0"/>
            <a:chExt cx="5768" cy="477"/>
          </a:xfrm>
        </p:grpSpPr>
        <p:sp>
          <p:nvSpPr>
            <p:cNvPr id="1036" name="Freeform 3"/>
            <p:cNvSpPr>
              <a:spLocks/>
            </p:cNvSpPr>
            <p:nvPr/>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Freeform 4"/>
            <p:cNvSpPr>
              <a:spLocks/>
            </p:cNvSpPr>
            <p:nvPr/>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5" name="Freeform 5"/>
            <p:cNvSpPr>
              <a:spLocks/>
            </p:cNvSpPr>
            <p:nvPr/>
          </p:nvSpPr>
          <p:spPr bwMode="auto">
            <a:xfrm>
              <a:off x="56" y="0"/>
              <a:ext cx="708" cy="459"/>
            </a:xfrm>
            <a:custGeom>
              <a:avLst/>
              <a:gdLst>
                <a:gd name="T0" fmla="*/ 0 w 708"/>
                <a:gd name="T1" fmla="*/ 432 h 459"/>
                <a:gd name="T2" fmla="*/ 0 w 708"/>
                <a:gd name="T3" fmla="*/ 453 h 459"/>
                <a:gd name="T4" fmla="*/ 72 w 708"/>
                <a:gd name="T5" fmla="*/ 324 h 459"/>
                <a:gd name="T6" fmla="*/ 198 w 708"/>
                <a:gd name="T7" fmla="*/ 201 h 459"/>
                <a:gd name="T8" fmla="*/ 366 w 708"/>
                <a:gd name="T9" fmla="*/ 102 h 459"/>
                <a:gd name="T10" fmla="*/ 531 w 708"/>
                <a:gd name="T11" fmla="*/ 36 h 459"/>
                <a:gd name="T12" fmla="*/ 609 w 708"/>
                <a:gd name="T13" fmla="*/ 0 h 459"/>
                <a:gd name="T14" fmla="*/ 708 w 708"/>
                <a:gd name="T15" fmla="*/ 3 h 459"/>
                <a:gd name="T16" fmla="*/ 591 w 708"/>
                <a:gd name="T17" fmla="*/ 66 h 459"/>
                <a:gd name="T18" fmla="*/ 417 w 708"/>
                <a:gd name="T19" fmla="*/ 126 h 459"/>
                <a:gd name="T20" fmla="*/ 237 w 708"/>
                <a:gd name="T21" fmla="*/ 231 h 459"/>
                <a:gd name="T22" fmla="*/ 117 w 708"/>
                <a:gd name="T23" fmla="*/ 345 h 459"/>
                <a:gd name="T24" fmla="*/ 51 w 708"/>
                <a:gd name="T25" fmla="*/ 459 h 459"/>
                <a:gd name="T26" fmla="*/ 0 w 708"/>
                <a:gd name="T27"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39" name="Freeform 6"/>
            <p:cNvSpPr>
              <a:spLocks/>
            </p:cNvSpPr>
            <p:nvPr/>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Freeform 7"/>
            <p:cNvSpPr>
              <a:spLocks/>
            </p:cNvSpPr>
            <p:nvPr/>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Freeform 8"/>
            <p:cNvSpPr>
              <a:spLocks/>
            </p:cNvSpPr>
            <p:nvPr/>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Freeform 9"/>
            <p:cNvSpPr>
              <a:spLocks/>
            </p:cNvSpPr>
            <p:nvPr/>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Freeform 10"/>
            <p:cNvSpPr>
              <a:spLocks/>
            </p:cNvSpPr>
            <p:nvPr/>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Freeform 11"/>
            <p:cNvSpPr>
              <a:spLocks/>
            </p:cNvSpPr>
            <p:nvPr/>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Freeform 12"/>
            <p:cNvSpPr>
              <a:spLocks/>
            </p:cNvSpPr>
            <p:nvPr/>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Freeform 13"/>
            <p:cNvSpPr>
              <a:spLocks/>
            </p:cNvSpPr>
            <p:nvPr/>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Freeform 14"/>
            <p:cNvSpPr>
              <a:spLocks/>
            </p:cNvSpPr>
            <p:nvPr/>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Freeform 15"/>
            <p:cNvSpPr>
              <a:spLocks/>
            </p:cNvSpPr>
            <p:nvPr/>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Freeform 16"/>
            <p:cNvSpPr>
              <a:spLocks/>
            </p:cNvSpPr>
            <p:nvPr/>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Freeform 17"/>
            <p:cNvSpPr>
              <a:spLocks/>
            </p:cNvSpPr>
            <p:nvPr/>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Freeform 18"/>
            <p:cNvSpPr>
              <a:spLocks/>
            </p:cNvSpPr>
            <p:nvPr/>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9" name="Freeform 19"/>
            <p:cNvSpPr>
              <a:spLocks/>
            </p:cNvSpPr>
            <p:nvPr/>
          </p:nvSpPr>
          <p:spPr bwMode="auto">
            <a:xfrm>
              <a:off x="3618" y="308"/>
              <a:ext cx="318" cy="158"/>
            </a:xfrm>
            <a:custGeom>
              <a:avLst/>
              <a:gdLst>
                <a:gd name="T0" fmla="*/ 0 w 318"/>
                <a:gd name="T1" fmla="*/ 158 h 158"/>
                <a:gd name="T2" fmla="*/ 12 w 318"/>
                <a:gd name="T3" fmla="*/ 137 h 158"/>
                <a:gd name="T4" fmla="*/ 162 w 318"/>
                <a:gd name="T5" fmla="*/ 71 h 158"/>
                <a:gd name="T6" fmla="*/ 249 w 318"/>
                <a:gd name="T7" fmla="*/ 20 h 158"/>
                <a:gd name="T8" fmla="*/ 285 w 318"/>
                <a:gd name="T9" fmla="*/ 2 h 158"/>
                <a:gd name="T10" fmla="*/ 309 w 318"/>
                <a:gd name="T11" fmla="*/ 11 h 158"/>
                <a:gd name="T12" fmla="*/ 303 w 318"/>
                <a:gd name="T13" fmla="*/ 47 h 158"/>
                <a:gd name="T14" fmla="*/ 219 w 318"/>
                <a:gd name="T15" fmla="*/ 89 h 158"/>
                <a:gd name="T16" fmla="*/ 108 w 318"/>
                <a:gd name="T17" fmla="*/ 140 h 158"/>
                <a:gd name="T18" fmla="*/ 57 w 318"/>
                <a:gd name="T19" fmla="*/ 152 h 158"/>
                <a:gd name="T20" fmla="*/ 0 w 318"/>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53" name="Freeform 20"/>
            <p:cNvSpPr>
              <a:spLocks/>
            </p:cNvSpPr>
            <p:nvPr/>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Freeform 21"/>
            <p:cNvSpPr>
              <a:spLocks/>
            </p:cNvSpPr>
            <p:nvPr/>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Freeform 22"/>
            <p:cNvSpPr>
              <a:spLocks/>
            </p:cNvSpPr>
            <p:nvPr/>
          </p:nvSpPr>
          <p:spPr bwMode="auto">
            <a:xfrm>
              <a:off x="4689" y="186"/>
              <a:ext cx="537" cy="120"/>
            </a:xfrm>
            <a:custGeom>
              <a:avLst/>
              <a:gdLst>
                <a:gd name="T0" fmla="*/ 23 w 537"/>
                <a:gd name="T1" fmla="*/ 6 h 120"/>
                <a:gd name="T2" fmla="*/ 188 w 537"/>
                <a:gd name="T3" fmla="*/ 3 h 120"/>
                <a:gd name="T4" fmla="*/ 323 w 537"/>
                <a:gd name="T5" fmla="*/ 27 h 120"/>
                <a:gd name="T6" fmla="*/ 464 w 537"/>
                <a:gd name="T7" fmla="*/ 69 h 120"/>
                <a:gd name="T8" fmla="*/ 521 w 537"/>
                <a:gd name="T9" fmla="*/ 90 h 120"/>
                <a:gd name="T10" fmla="*/ 533 w 537"/>
                <a:gd name="T11" fmla="*/ 105 h 120"/>
                <a:gd name="T12" fmla="*/ 497 w 537"/>
                <a:gd name="T13" fmla="*/ 120 h 120"/>
                <a:gd name="T14" fmla="*/ 452 w 537"/>
                <a:gd name="T15" fmla="*/ 108 h 120"/>
                <a:gd name="T16" fmla="*/ 350 w 537"/>
                <a:gd name="T17" fmla="*/ 72 h 120"/>
                <a:gd name="T18" fmla="*/ 158 w 537"/>
                <a:gd name="T19" fmla="*/ 39 h 120"/>
                <a:gd name="T20" fmla="*/ 50 w 537"/>
                <a:gd name="T21" fmla="*/ 39 h 120"/>
                <a:gd name="T22" fmla="*/ 23 w 537"/>
                <a:gd name="T23" fmla="*/ 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0743" name="Freeform 23"/>
            <p:cNvSpPr>
              <a:spLocks/>
            </p:cNvSpPr>
            <p:nvPr/>
          </p:nvSpPr>
          <p:spPr bwMode="auto">
            <a:xfrm>
              <a:off x="4968" y="312"/>
              <a:ext cx="800" cy="143"/>
            </a:xfrm>
            <a:custGeom>
              <a:avLst/>
              <a:gdLst>
                <a:gd name="T0" fmla="*/ 800 w 800"/>
                <a:gd name="T1" fmla="*/ 24 h 143"/>
                <a:gd name="T2" fmla="*/ 782 w 800"/>
                <a:gd name="T3" fmla="*/ 15 h 143"/>
                <a:gd name="T4" fmla="*/ 659 w 800"/>
                <a:gd name="T5" fmla="*/ 63 h 143"/>
                <a:gd name="T6" fmla="*/ 500 w 800"/>
                <a:gd name="T7" fmla="*/ 84 h 143"/>
                <a:gd name="T8" fmla="*/ 326 w 800"/>
                <a:gd name="T9" fmla="*/ 69 h 143"/>
                <a:gd name="T10" fmla="*/ 98 w 800"/>
                <a:gd name="T11" fmla="*/ 21 h 143"/>
                <a:gd name="T12" fmla="*/ 11 w 800"/>
                <a:gd name="T13" fmla="*/ 6 h 143"/>
                <a:gd name="T14" fmla="*/ 32 w 800"/>
                <a:gd name="T15" fmla="*/ 60 h 143"/>
                <a:gd name="T16" fmla="*/ 155 w 800"/>
                <a:gd name="T17" fmla="*/ 96 h 143"/>
                <a:gd name="T18" fmla="*/ 410 w 800"/>
                <a:gd name="T19" fmla="*/ 138 h 143"/>
                <a:gd name="T20" fmla="*/ 596 w 800"/>
                <a:gd name="T21" fmla="*/ 129 h 143"/>
                <a:gd name="T22" fmla="*/ 737 w 800"/>
                <a:gd name="T23" fmla="*/ 90 h 143"/>
                <a:gd name="T24" fmla="*/ 788 w 800"/>
                <a:gd name="T25" fmla="*/ 69 h 143"/>
                <a:gd name="T26" fmla="*/ 800 w 800"/>
                <a:gd name="T27"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057" name="Freeform 24"/>
            <p:cNvSpPr>
              <a:spLocks/>
            </p:cNvSpPr>
            <p:nvPr/>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7" name="Group 25"/>
          <p:cNvGrpSpPr>
            <a:grpSpLocks/>
          </p:cNvGrpSpPr>
          <p:nvPr/>
        </p:nvGrpSpPr>
        <p:grpSpPr bwMode="auto">
          <a:xfrm>
            <a:off x="0" y="6180138"/>
            <a:ext cx="9169400" cy="138112"/>
            <a:chOff x="0" y="4032"/>
            <a:chExt cx="5776" cy="87"/>
          </a:xfrm>
        </p:grpSpPr>
        <p:sp>
          <p:nvSpPr>
            <p:cNvPr id="1033" name="Freeform 26"/>
            <p:cNvSpPr>
              <a:spLocks/>
            </p:cNvSpPr>
            <p:nvPr/>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Freeform 27"/>
            <p:cNvSpPr>
              <a:spLocks/>
            </p:cNvSpPr>
            <p:nvPr/>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Freeform 28"/>
            <p:cNvSpPr>
              <a:spLocks/>
            </p:cNvSpPr>
            <p:nvPr/>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8" name="Rectangle 29"/>
          <p:cNvSpPr>
            <a:spLocks noGrp="1" noChangeArrowheads="1"/>
          </p:cNvSpPr>
          <p:nvPr>
            <p:ph type="title"/>
          </p:nvPr>
        </p:nvSpPr>
        <p:spPr bwMode="auto">
          <a:xfrm>
            <a:off x="685800" y="7683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3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30751" name="Rectangle 31"/>
          <p:cNvSpPr>
            <a:spLocks noGrp="1" noChangeArrowheads="1"/>
          </p:cNvSpPr>
          <p:nvPr>
            <p:ph type="dt" sz="half" idx="2"/>
          </p:nvPr>
        </p:nvSpPr>
        <p:spPr bwMode="auto">
          <a:xfrm>
            <a:off x="665163" y="6367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GB" altLang="en-US"/>
          </a:p>
        </p:txBody>
      </p:sp>
      <p:sp>
        <p:nvSpPr>
          <p:cNvPr id="30752" name="Rectangle 32"/>
          <p:cNvSpPr>
            <a:spLocks noGrp="1" noChangeArrowheads="1"/>
          </p:cNvSpPr>
          <p:nvPr>
            <p:ph type="ftr" sz="quarter" idx="3"/>
          </p:nvPr>
        </p:nvSpPr>
        <p:spPr bwMode="auto">
          <a:xfrm>
            <a:off x="3103563" y="63674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GB" altLang="en-US"/>
          </a:p>
        </p:txBody>
      </p:sp>
      <p:sp>
        <p:nvSpPr>
          <p:cNvPr id="30753" name="Rectangle 33"/>
          <p:cNvSpPr>
            <a:spLocks noGrp="1" noChangeArrowheads="1"/>
          </p:cNvSpPr>
          <p:nvPr>
            <p:ph type="sldNum" sz="quarter" idx="4"/>
          </p:nvPr>
        </p:nvSpPr>
        <p:spPr bwMode="auto">
          <a:xfrm>
            <a:off x="6532563" y="636746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500F6143-A45B-4084-A0B8-5252074071DC}" type="slidenum">
              <a:rPr lang="en-GB" altLang="en-US" smtClean="0"/>
              <a:pPr>
                <a:defRPr/>
              </a:pPr>
              <a:t>‹#›</a:t>
            </a:fld>
            <a:endParaRPr lang="en-GB" altLang="en-US"/>
          </a:p>
        </p:txBody>
      </p:sp>
    </p:spTree>
    <p:extLst>
      <p:ext uri="{BB962C8B-B14F-4D97-AF65-F5344CB8AC3E}">
        <p14:creationId xmlns:p14="http://schemas.microsoft.com/office/powerpoint/2010/main" val="33959420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866"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4" r:id="rId23"/>
    <p:sldLayoutId id="2147483915" r:id="rId24"/>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panose="020B0604030504040204" pitchFamily="34" charset="0"/>
        </a:defRPr>
      </a:lvl2pPr>
      <a:lvl3pPr algn="ctr" rtl="0" eaLnBrk="1" fontAlgn="base" hangingPunct="1">
        <a:spcBef>
          <a:spcPct val="0"/>
        </a:spcBef>
        <a:spcAft>
          <a:spcPct val="0"/>
        </a:spcAft>
        <a:defRPr sz="4400">
          <a:solidFill>
            <a:schemeClr val="tx2"/>
          </a:solidFill>
          <a:latin typeface="Tahoma" panose="020B0604030504040204" pitchFamily="34" charset="0"/>
        </a:defRPr>
      </a:lvl3pPr>
      <a:lvl4pPr algn="ctr" rtl="0" eaLnBrk="1" fontAlgn="base" hangingPunct="1">
        <a:spcBef>
          <a:spcPct val="0"/>
        </a:spcBef>
        <a:spcAft>
          <a:spcPct val="0"/>
        </a:spcAft>
        <a:defRPr sz="4400">
          <a:solidFill>
            <a:schemeClr val="tx2"/>
          </a:solidFill>
          <a:latin typeface="Tahoma" panose="020B0604030504040204" pitchFamily="34" charset="0"/>
        </a:defRPr>
      </a:lvl4pPr>
      <a:lvl5pPr algn="ctr" rtl="0" eaLnBrk="1" fontAlgn="base" hangingPunct="1">
        <a:spcBef>
          <a:spcPct val="0"/>
        </a:spcBef>
        <a:spcAft>
          <a:spcPct val="0"/>
        </a:spcAft>
        <a:defRPr sz="4400">
          <a:solidFill>
            <a:schemeClr val="tx2"/>
          </a:solidFill>
          <a:latin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Tahoma" panose="020B0604030504040204" pitchFamily="34" charset="0"/>
        </a:defRPr>
      </a:lvl6pPr>
      <a:lvl7pPr marL="914400" algn="ctr" rtl="0" eaLnBrk="1" fontAlgn="base" hangingPunct="1">
        <a:spcBef>
          <a:spcPct val="0"/>
        </a:spcBef>
        <a:spcAft>
          <a:spcPct val="0"/>
        </a:spcAft>
        <a:defRPr sz="4400">
          <a:solidFill>
            <a:schemeClr val="tx2"/>
          </a:solidFill>
          <a:latin typeface="Tahoma" panose="020B0604030504040204" pitchFamily="34" charset="0"/>
        </a:defRPr>
      </a:lvl7pPr>
      <a:lvl8pPr marL="1371600" algn="ctr" rtl="0" eaLnBrk="1" fontAlgn="base" hangingPunct="1">
        <a:spcBef>
          <a:spcPct val="0"/>
        </a:spcBef>
        <a:spcAft>
          <a:spcPct val="0"/>
        </a:spcAft>
        <a:defRPr sz="4400">
          <a:solidFill>
            <a:schemeClr val="tx2"/>
          </a:solidFill>
          <a:latin typeface="Tahoma" panose="020B0604030504040204" pitchFamily="34" charset="0"/>
        </a:defRPr>
      </a:lvl8pPr>
      <a:lvl9pPr marL="1828800" algn="ctr"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SzPct val="90000"/>
        <a:buBlip>
          <a:blip r:embed="rId27"/>
        </a:buBlip>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0000"/>
        <a:buBlip>
          <a:blip r:embed="rId28"/>
        </a:buBlip>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70000"/>
        <a:buBlip>
          <a:blip r:embed="rId29"/>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70000"/>
        <a:buBlip>
          <a:blip r:embed="rId30"/>
        </a:buBlip>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Blip>
          <a:blip r:embed="rId31"/>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pic>
        <p:nvPicPr>
          <p:cNvPr id="4" name="Picture 3"/>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76774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2369127" y="301349"/>
            <a:ext cx="6485284" cy="369332"/>
          </a:xfrm>
          <a:prstGeom prst="rect">
            <a:avLst/>
          </a:prstGeom>
          <a:solidFill>
            <a:schemeClr val="bg1">
              <a:lumMod val="95000"/>
            </a:schemeClr>
          </a:solidFill>
        </p:spPr>
        <p:txBody>
          <a:bodyPr>
            <a:spAutoFit/>
          </a:bodyPr>
          <a:lstStyle/>
          <a:p>
            <a:pPr algn="r" rtl="1">
              <a:defRPr/>
            </a:pPr>
            <a:r>
              <a:rPr lang="fa-IR" sz="1800" b="1" dirty="0">
                <a:ln w="1905"/>
                <a:solidFill>
                  <a:srgbClr val="3399FF"/>
                </a:solidFill>
                <a:effectLst>
                  <a:innerShdw blurRad="69850" dist="43180" dir="5400000">
                    <a:srgbClr val="000000">
                      <a:alpha val="65000"/>
                    </a:srgbClr>
                  </a:innerShdw>
                </a:effectLst>
                <a:latin typeface="Verdana" pitchFamily="34" charset="0"/>
                <a:cs typeface="B Titr" panose="00000700000000000000" pitchFamily="2" charset="-78"/>
              </a:rPr>
              <a:t>برگزاری جلسات گروه‌های کانونی (فوکوس گروپ) در سطح دهستان و روستاها</a:t>
            </a:r>
          </a:p>
        </p:txBody>
      </p:sp>
      <p:sp>
        <p:nvSpPr>
          <p:cNvPr id="5" name="Content Placeholder 2"/>
          <p:cNvSpPr txBox="1">
            <a:spLocks/>
          </p:cNvSpPr>
          <p:nvPr/>
        </p:nvSpPr>
        <p:spPr>
          <a:xfrm>
            <a:off x="436563" y="1211263"/>
            <a:ext cx="8489950" cy="1916112"/>
          </a:xfrm>
          <a:prstGeom prst="rect">
            <a:avLst/>
          </a:prstGeom>
          <a:solidFill>
            <a:schemeClr val="accent1">
              <a:lumMod val="40000"/>
              <a:lumOff val="6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a:normAutofit/>
          </a:bodyPr>
          <a:lstStyle>
            <a:lvl1pPr marL="342900" indent="-342900" algn="l" rtl="0" eaLnBrk="1" fontAlgn="base" hangingPunct="1">
              <a:spcBef>
                <a:spcPct val="20000"/>
              </a:spcBef>
              <a:spcAft>
                <a:spcPct val="0"/>
              </a:spcAft>
              <a:buSzPct val="90000"/>
              <a:buBlip>
                <a:blip r:embed="rId2"/>
              </a:buBlip>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SzPct val="80000"/>
              <a:buBlip>
                <a:blip r:embed="rId3"/>
              </a:buBlip>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SzPct val="70000"/>
              <a:buBlip>
                <a:blip r:embed="rId4"/>
              </a:buBlip>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SzPct val="70000"/>
              <a:buBlip>
                <a:blip r:embed="rId5"/>
              </a:buBlip>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SzPct val="70000"/>
              <a:buBlip>
                <a:blip r:embed="rId6"/>
              </a:buBlip>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83213" indent="-456720" algn="just" rtl="1">
              <a:lnSpc>
                <a:spcPct val="107000"/>
              </a:lnSpc>
              <a:spcBef>
                <a:spcPts val="0"/>
              </a:spcBef>
              <a:buClr>
                <a:schemeClr val="accent5">
                  <a:lumMod val="75000"/>
                </a:schemeClr>
              </a:buClr>
              <a:buFont typeface="Wingdings" panose="05000000000000000000" pitchFamily="2" charset="2"/>
              <a:buChar char="v"/>
              <a:tabLst>
                <a:tab pos="3601734" algn="l"/>
              </a:tabLst>
              <a:defRPr/>
            </a:pPr>
            <a:r>
              <a:rPr lang="fa-IR" sz="1600" dirty="0" smtClean="0">
                <a:ea typeface="Calibri"/>
                <a:cs typeface="B Nazanin" panose="00000400000000000000" pitchFamily="2" charset="-78"/>
              </a:rPr>
              <a:t>در روستاهای </a:t>
            </a:r>
            <a:r>
              <a:rPr lang="fa-IR" sz="1600" u="sng" dirty="0" smtClean="0">
                <a:solidFill>
                  <a:srgbClr val="C00000"/>
                </a:solidFill>
                <a:ea typeface="Calibri"/>
                <a:cs typeface="B Nazanin" panose="00000400000000000000" pitchFamily="2" charset="-78"/>
              </a:rPr>
              <a:t>بالای 20 خانوار </a:t>
            </a:r>
            <a:r>
              <a:rPr lang="fa-IR" sz="1600" dirty="0" smtClean="0">
                <a:ea typeface="Calibri"/>
                <a:cs typeface="B Nazanin" panose="00000400000000000000" pitchFamily="2" charset="-78"/>
              </a:rPr>
              <a:t>مراجعه محلی به صورت روستا به روستا و کارگاه مشورتی و مشارکتی در هر روستا به صورت جداگانه در دفتر دهیاری یا مکانهای عمومی برگزار شد بدین ترتیب که در هر روستا 4 کارگروه با حداکثر 12 نفر متشکل از اعضای شورای اسلامی، دهیار، ریش سفیدان برگزار  گردید. </a:t>
            </a:r>
          </a:p>
          <a:p>
            <a:pPr marL="183213" indent="-456720" algn="just" rtl="1">
              <a:lnSpc>
                <a:spcPct val="107000"/>
              </a:lnSpc>
              <a:spcBef>
                <a:spcPts val="0"/>
              </a:spcBef>
              <a:buClr>
                <a:schemeClr val="accent5">
                  <a:lumMod val="75000"/>
                </a:schemeClr>
              </a:buClr>
              <a:buFont typeface="Wingdings" panose="05000000000000000000" pitchFamily="2" charset="2"/>
              <a:buChar char="v"/>
              <a:tabLst>
                <a:tab pos="3601734" algn="l"/>
              </a:tabLst>
              <a:defRPr/>
            </a:pPr>
            <a:endParaRPr lang="en-US" sz="2200" dirty="0" smtClean="0">
              <a:ea typeface="Calibri"/>
              <a:cs typeface="B Nazanin" panose="00000400000000000000" pitchFamily="2" charset="-78"/>
            </a:endParaRPr>
          </a:p>
          <a:p>
            <a:pPr marL="183213" indent="-456720" algn="just" rtl="1">
              <a:lnSpc>
                <a:spcPct val="107000"/>
              </a:lnSpc>
              <a:spcBef>
                <a:spcPts val="0"/>
              </a:spcBef>
              <a:buClr>
                <a:schemeClr val="accent5">
                  <a:lumMod val="75000"/>
                </a:schemeClr>
              </a:buClr>
              <a:buFont typeface="Wingdings" panose="05000000000000000000" pitchFamily="2" charset="2"/>
              <a:buChar char="v"/>
              <a:tabLst>
                <a:tab pos="3601734" algn="l"/>
              </a:tabLst>
              <a:defRPr/>
            </a:pPr>
            <a:r>
              <a:rPr lang="fa-IR" sz="1600" dirty="0" smtClean="0">
                <a:ea typeface="Calibri"/>
                <a:cs typeface="B Nazanin" panose="00000400000000000000" pitchFamily="2" charset="-78"/>
              </a:rPr>
              <a:t>کارگروههای مشارکتی روستاهای </a:t>
            </a:r>
            <a:r>
              <a:rPr lang="fa-IR" sz="1600" u="sng" dirty="0" smtClean="0">
                <a:solidFill>
                  <a:srgbClr val="C00000"/>
                </a:solidFill>
                <a:ea typeface="Calibri"/>
                <a:cs typeface="B Nazanin" panose="00000400000000000000" pitchFamily="2" charset="-78"/>
              </a:rPr>
              <a:t>پایین 20 خانوار </a:t>
            </a:r>
            <a:r>
              <a:rPr lang="fa-IR" sz="1600" dirty="0" smtClean="0">
                <a:ea typeface="Calibri"/>
                <a:cs typeface="B Nazanin" panose="00000400000000000000" pitchFamily="2" charset="-78"/>
              </a:rPr>
              <a:t>هم در قالب سه کارگروه با حداکثر 12 نفر در بخشداری منطقه متشکل از اعضای شورای اسلامی، دهیار، ریش سفیدان و مولوی­ها و ذینفع­های روستا برگزار شد.</a:t>
            </a:r>
            <a:endParaRPr lang="fa-IR" sz="1600" dirty="0">
              <a:ea typeface="Calibri"/>
              <a:cs typeface="B Nazanin" panose="00000400000000000000" pitchFamily="2" charset="-78"/>
            </a:endParaRPr>
          </a:p>
        </p:txBody>
      </p:sp>
      <p:graphicFrame>
        <p:nvGraphicFramePr>
          <p:cNvPr id="6" name="Table 5"/>
          <p:cNvGraphicFramePr>
            <a:graphicFrameLocks noGrp="1"/>
          </p:cNvGraphicFramePr>
          <p:nvPr/>
        </p:nvGraphicFramePr>
        <p:xfrm>
          <a:off x="601662" y="3478213"/>
          <a:ext cx="7658101" cy="2300287"/>
        </p:xfrm>
        <a:graphic>
          <a:graphicData uri="http://schemas.openxmlformats.org/drawingml/2006/table">
            <a:tbl>
              <a:tblPr rtl="1" firstRow="1" firstCol="1" bandRow="1"/>
              <a:tblGrid>
                <a:gridCol w="1024102">
                  <a:extLst>
                    <a:ext uri="{9D8B030D-6E8A-4147-A177-3AD203B41FA5}"/>
                  </a:extLst>
                </a:gridCol>
                <a:gridCol w="1415800">
                  <a:extLst>
                    <a:ext uri="{9D8B030D-6E8A-4147-A177-3AD203B41FA5}"/>
                  </a:extLst>
                </a:gridCol>
                <a:gridCol w="1229090">
                  <a:extLst>
                    <a:ext uri="{9D8B030D-6E8A-4147-A177-3AD203B41FA5}"/>
                  </a:extLst>
                </a:gridCol>
                <a:gridCol w="1794375">
                  <a:extLst>
                    <a:ext uri="{9D8B030D-6E8A-4147-A177-3AD203B41FA5}"/>
                  </a:extLst>
                </a:gridCol>
                <a:gridCol w="2194734">
                  <a:extLst>
                    <a:ext uri="{9D8B030D-6E8A-4147-A177-3AD203B41FA5}"/>
                  </a:extLst>
                </a:gridCol>
              </a:tblGrid>
              <a:tr h="533557">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نام </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تعداد گروه کانونی</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تعداد اعضا</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مکان برگزاری</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شرکت کننده از هر روستا</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r h="890431">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بالای 20 خانوار</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4</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تا 12 نفر</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smtClean="0">
                          <a:solidFill>
                            <a:schemeClr val="tx1"/>
                          </a:solidFill>
                          <a:effectLst/>
                          <a:latin typeface="Times New Roman"/>
                          <a:ea typeface="Calibri"/>
                          <a:cs typeface="B Nazanin" panose="00000400000000000000" pitchFamily="2" charset="-78"/>
                        </a:rPr>
                        <a:t>تک به تک روستا</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اعضای شورای اسلامی، دهیار، ریش </a:t>
                      </a:r>
                      <a:r>
                        <a:rPr lang="fa-IR" sz="1400" b="1" kern="1200" dirty="0" smtClean="0">
                          <a:solidFill>
                            <a:schemeClr val="tx1"/>
                          </a:solidFill>
                          <a:effectLst/>
                          <a:latin typeface="Times New Roman"/>
                          <a:ea typeface="Calibri"/>
                          <a:cs typeface="B Nazanin" panose="00000400000000000000" pitchFamily="2" charset="-78"/>
                        </a:rPr>
                        <a:t>سفیدان، </a:t>
                      </a:r>
                      <a:r>
                        <a:rPr lang="fa-IR" sz="1400" b="1" kern="1200" dirty="0">
                          <a:solidFill>
                            <a:schemeClr val="tx1"/>
                          </a:solidFill>
                          <a:effectLst/>
                          <a:latin typeface="Times New Roman"/>
                          <a:ea typeface="Calibri"/>
                          <a:cs typeface="B Nazanin" panose="00000400000000000000" pitchFamily="2" charset="-78"/>
                        </a:rPr>
                        <a:t>ذینفع­های روستا </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r h="876299">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پایین 20 خانوار</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3</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تا 12 نفر</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بخشداری</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0" algn="ctr" rtl="1">
                        <a:lnSpc>
                          <a:spcPct val="100000"/>
                        </a:lnSpc>
                        <a:spcBef>
                          <a:spcPts val="0"/>
                        </a:spcBef>
                        <a:spcAft>
                          <a:spcPts val="0"/>
                        </a:spcAft>
                      </a:pPr>
                      <a:r>
                        <a:rPr lang="fa-IR" sz="1400" b="1" kern="1200" dirty="0">
                          <a:solidFill>
                            <a:schemeClr val="tx1"/>
                          </a:solidFill>
                          <a:effectLst/>
                          <a:latin typeface="Times New Roman"/>
                          <a:ea typeface="Calibri"/>
                          <a:cs typeface="B Nazanin" panose="00000400000000000000" pitchFamily="2" charset="-78"/>
                        </a:rPr>
                        <a:t>اعضای شورای اسلامی، دهیار، ریش </a:t>
                      </a:r>
                      <a:r>
                        <a:rPr lang="fa-IR" sz="1400" b="1" kern="1200" dirty="0" smtClean="0">
                          <a:solidFill>
                            <a:schemeClr val="tx1"/>
                          </a:solidFill>
                          <a:effectLst/>
                          <a:latin typeface="Times New Roman"/>
                          <a:ea typeface="Calibri"/>
                          <a:cs typeface="B Nazanin" panose="00000400000000000000" pitchFamily="2" charset="-78"/>
                        </a:rPr>
                        <a:t>سفیدان، ذینفع­های </a:t>
                      </a:r>
                      <a:r>
                        <a:rPr lang="fa-IR" sz="1400" b="1" kern="1200" dirty="0">
                          <a:solidFill>
                            <a:schemeClr val="tx1"/>
                          </a:solidFill>
                          <a:effectLst/>
                          <a:latin typeface="Times New Roman"/>
                          <a:ea typeface="Calibri"/>
                          <a:cs typeface="B Nazanin" panose="00000400000000000000" pitchFamily="2" charset="-78"/>
                        </a:rPr>
                        <a:t>روستا</a:t>
                      </a:r>
                      <a:endParaRPr lang="en-US" sz="1400" b="1" kern="1200" dirty="0">
                        <a:solidFill>
                          <a:schemeClr val="tx1"/>
                        </a:solidFill>
                        <a:effectLst/>
                        <a:latin typeface="Times New Roman"/>
                        <a:ea typeface="Calibri"/>
                        <a:cs typeface="B Nazanin" panose="00000400000000000000" pitchFamily="2" charset="-7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bl>
          </a:graphicData>
        </a:graphic>
      </p:graphicFrame>
    </p:spTree>
    <p:extLst>
      <p:ext uri="{BB962C8B-B14F-4D97-AF65-F5344CB8AC3E}">
        <p14:creationId xmlns:p14="http://schemas.microsoft.com/office/powerpoint/2010/main" val="3994843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bwMode="black">
          <a:xfrm>
            <a:off x="5804178" y="152771"/>
            <a:ext cx="3176046" cy="373232"/>
          </a:xfrm>
          <a:prstGeom prst="rect">
            <a:avLst/>
          </a:prstGeom>
          <a:solidFill>
            <a:schemeClr val="bg1">
              <a:lumMod val="95000"/>
            </a:schemeClr>
          </a:solidFill>
          <a:ln>
            <a:noFill/>
          </a:ln>
          <a:extLst/>
        </p:spPr>
        <p:txBody>
          <a:bodyPr anchor="ctr"/>
          <a:lstStyle>
            <a:lvl1pPr algn="l" rtl="1" eaLnBrk="0" fontAlgn="base" hangingPunct="0">
              <a:spcBef>
                <a:spcPct val="0"/>
              </a:spcBef>
              <a:spcAft>
                <a:spcPct val="0"/>
              </a:spcAft>
              <a:defRPr sz="2800" b="1">
                <a:solidFill>
                  <a:schemeClr val="accent2"/>
                </a:solidFill>
                <a:latin typeface="+mj-lt"/>
                <a:ea typeface="+mj-ea"/>
                <a:cs typeface="+mj-cs"/>
              </a:defRPr>
            </a:lvl1pPr>
            <a:lvl2pPr algn="l" rtl="1" eaLnBrk="0" fontAlgn="base" hangingPunct="0">
              <a:spcBef>
                <a:spcPct val="0"/>
              </a:spcBef>
              <a:spcAft>
                <a:spcPct val="0"/>
              </a:spcAft>
              <a:defRPr sz="2800" b="1">
                <a:solidFill>
                  <a:schemeClr val="accent2"/>
                </a:solidFill>
                <a:latin typeface="Verdana" pitchFamily="34" charset="0"/>
              </a:defRPr>
            </a:lvl2pPr>
            <a:lvl3pPr algn="l" rtl="1" eaLnBrk="0" fontAlgn="base" hangingPunct="0">
              <a:spcBef>
                <a:spcPct val="0"/>
              </a:spcBef>
              <a:spcAft>
                <a:spcPct val="0"/>
              </a:spcAft>
              <a:defRPr sz="2800" b="1">
                <a:solidFill>
                  <a:schemeClr val="accent2"/>
                </a:solidFill>
                <a:latin typeface="Verdana" pitchFamily="34" charset="0"/>
              </a:defRPr>
            </a:lvl3pPr>
            <a:lvl4pPr algn="l" rtl="1" eaLnBrk="0" fontAlgn="base" hangingPunct="0">
              <a:spcBef>
                <a:spcPct val="0"/>
              </a:spcBef>
              <a:spcAft>
                <a:spcPct val="0"/>
              </a:spcAft>
              <a:defRPr sz="2800" b="1">
                <a:solidFill>
                  <a:schemeClr val="accent2"/>
                </a:solidFill>
                <a:latin typeface="Verdana" pitchFamily="34" charset="0"/>
              </a:defRPr>
            </a:lvl4pPr>
            <a:lvl5pPr algn="l" rtl="1" eaLnBrk="0" fontAlgn="base" hangingPunct="0">
              <a:spcBef>
                <a:spcPct val="0"/>
              </a:spcBef>
              <a:spcAft>
                <a:spcPct val="0"/>
              </a:spcAft>
              <a:defRPr sz="2800" b="1">
                <a:solidFill>
                  <a:schemeClr val="accent2"/>
                </a:solidFill>
                <a:latin typeface="Verdana" pitchFamily="34" charset="0"/>
              </a:defRPr>
            </a:lvl5pPr>
            <a:lvl6pPr marL="457200" algn="l" rtl="1" eaLnBrk="1" fontAlgn="base" hangingPunct="1">
              <a:spcBef>
                <a:spcPct val="0"/>
              </a:spcBef>
              <a:spcAft>
                <a:spcPct val="0"/>
              </a:spcAft>
              <a:defRPr sz="2800" b="1">
                <a:solidFill>
                  <a:schemeClr val="accent2"/>
                </a:solidFill>
                <a:latin typeface="Verdana" pitchFamily="34" charset="0"/>
              </a:defRPr>
            </a:lvl6pPr>
            <a:lvl7pPr marL="914400" algn="l" rtl="1" eaLnBrk="1" fontAlgn="base" hangingPunct="1">
              <a:spcBef>
                <a:spcPct val="0"/>
              </a:spcBef>
              <a:spcAft>
                <a:spcPct val="0"/>
              </a:spcAft>
              <a:defRPr sz="2800" b="1">
                <a:solidFill>
                  <a:schemeClr val="accent2"/>
                </a:solidFill>
                <a:latin typeface="Verdana" pitchFamily="34" charset="0"/>
              </a:defRPr>
            </a:lvl7pPr>
            <a:lvl8pPr marL="1371600" algn="l" rtl="1" eaLnBrk="1" fontAlgn="base" hangingPunct="1">
              <a:spcBef>
                <a:spcPct val="0"/>
              </a:spcBef>
              <a:spcAft>
                <a:spcPct val="0"/>
              </a:spcAft>
              <a:defRPr sz="2800" b="1">
                <a:solidFill>
                  <a:schemeClr val="accent2"/>
                </a:solidFill>
                <a:latin typeface="Verdana" pitchFamily="34" charset="0"/>
              </a:defRPr>
            </a:lvl8pPr>
            <a:lvl9pPr marL="1828800" algn="l" rtl="1" eaLnBrk="1" fontAlgn="base" hangingPunct="1">
              <a:spcBef>
                <a:spcPct val="0"/>
              </a:spcBef>
              <a:spcAft>
                <a:spcPct val="0"/>
              </a:spcAft>
              <a:defRPr sz="2800" b="1">
                <a:solidFill>
                  <a:schemeClr val="accent2"/>
                </a:solidFill>
                <a:latin typeface="Verdana" pitchFamily="34" charset="0"/>
              </a:defRPr>
            </a:lvl9pPr>
          </a:lstStyle>
          <a:p>
            <a:pPr algn="r">
              <a:defRPr/>
            </a:pPr>
            <a:r>
              <a:rPr lang="fa-IR" sz="1400" dirty="0" smtClean="0">
                <a:ln w="1905"/>
                <a:solidFill>
                  <a:schemeClr val="tx2"/>
                </a:solidFill>
                <a:effectLst>
                  <a:innerShdw blurRad="69850" dist="43180" dir="5400000">
                    <a:srgbClr val="000000">
                      <a:alpha val="65000"/>
                    </a:srgbClr>
                  </a:innerShdw>
                </a:effectLst>
                <a:ea typeface="+mn-ea"/>
                <a:cs typeface="B Titr" panose="00000700000000000000" pitchFamily="2" charset="-78"/>
              </a:rPr>
              <a:t>نمونه جلسات برگزار شده در رابطه با منظومه ها</a:t>
            </a:r>
            <a:endParaRPr lang="en-US" sz="1400" dirty="0">
              <a:ln w="1905"/>
              <a:solidFill>
                <a:schemeClr val="tx2"/>
              </a:solidFill>
              <a:effectLst>
                <a:innerShdw blurRad="69850" dist="43180" dir="5400000">
                  <a:srgbClr val="000000">
                    <a:alpha val="65000"/>
                  </a:srgbClr>
                </a:innerShdw>
              </a:effectLst>
              <a:ea typeface="+mn-ea"/>
              <a:cs typeface="B Titr" panose="00000700000000000000" pitchFamily="2" charset="-78"/>
            </a:endParaRPr>
          </a:p>
        </p:txBody>
      </p:sp>
      <p:pic>
        <p:nvPicPr>
          <p:cNvPr id="23"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311195" y="686208"/>
            <a:ext cx="8147005" cy="5485992"/>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val="1793702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ounded Rectangle 3">
            <a:hlinkClick r:id="" action="ppaction://noaction"/>
          </p:cNvPr>
          <p:cNvSpPr/>
          <p:nvPr/>
        </p:nvSpPr>
        <p:spPr>
          <a:xfrm>
            <a:off x="6833151" y="1472825"/>
            <a:ext cx="1339619" cy="793506"/>
          </a:xfrm>
          <a:prstGeom prst="roundRect">
            <a:avLst/>
          </a:prstGeom>
          <a:solidFill>
            <a:srgbClr val="CCEC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fa-IR" sz="1600" dirty="0">
                <a:solidFill>
                  <a:schemeClr val="tx1"/>
                </a:solidFill>
                <a:cs typeface="B Titr" panose="00000700000000000000" pitchFamily="2" charset="-78"/>
              </a:rPr>
              <a:t>شناخت بخش های مورد مطالعه </a:t>
            </a:r>
            <a:endParaRPr lang="en-US" sz="1600" dirty="0">
              <a:solidFill>
                <a:schemeClr val="tx1"/>
              </a:solidFill>
              <a:cs typeface="B Titr" panose="00000700000000000000" pitchFamily="2" charset="-78"/>
            </a:endParaRPr>
          </a:p>
        </p:txBody>
      </p:sp>
      <p:sp>
        <p:nvSpPr>
          <p:cNvPr id="5" name="Rounded Rectangle 4"/>
          <p:cNvSpPr/>
          <p:nvPr/>
        </p:nvSpPr>
        <p:spPr>
          <a:xfrm>
            <a:off x="6861540" y="2905901"/>
            <a:ext cx="1339619" cy="793506"/>
          </a:xfrm>
          <a:prstGeom prst="roundRect">
            <a:avLst/>
          </a:prstGeom>
          <a:solidFill>
            <a:srgbClr val="CCEC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fa-IR" sz="1600" dirty="0">
                <a:solidFill>
                  <a:schemeClr val="tx1"/>
                </a:solidFill>
                <a:cs typeface="B Titr" panose="00000700000000000000" pitchFamily="2" charset="-78"/>
              </a:rPr>
              <a:t>تجزیه و تحلیل اطلاعات</a:t>
            </a:r>
            <a:endParaRPr lang="en-US" sz="1600" dirty="0">
              <a:solidFill>
                <a:schemeClr val="tx1"/>
              </a:solidFill>
              <a:cs typeface="B Titr" panose="00000700000000000000" pitchFamily="2" charset="-78"/>
            </a:endParaRPr>
          </a:p>
        </p:txBody>
      </p:sp>
      <p:sp>
        <p:nvSpPr>
          <p:cNvPr id="6" name="Rounded Rectangle 5"/>
          <p:cNvSpPr/>
          <p:nvPr/>
        </p:nvSpPr>
        <p:spPr>
          <a:xfrm>
            <a:off x="6833152" y="4508389"/>
            <a:ext cx="1339619" cy="793506"/>
          </a:xfrm>
          <a:prstGeom prst="roundRect">
            <a:avLst/>
          </a:prstGeom>
          <a:solidFill>
            <a:srgbClr val="CCECFF"/>
          </a:solid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fa-IR" sz="1600" dirty="0">
                <a:solidFill>
                  <a:schemeClr val="tx1"/>
                </a:solidFill>
                <a:cs typeface="B Titr" panose="00000700000000000000" pitchFamily="2" charset="-78"/>
              </a:rPr>
              <a:t>ارائه پیشنهادات</a:t>
            </a:r>
            <a:endParaRPr lang="en-US" sz="1600" dirty="0">
              <a:solidFill>
                <a:schemeClr val="tx1"/>
              </a:solidFill>
              <a:cs typeface="B Titr" panose="00000700000000000000" pitchFamily="2" charset="-78"/>
            </a:endParaRPr>
          </a:p>
        </p:txBody>
      </p:sp>
      <p:sp>
        <p:nvSpPr>
          <p:cNvPr id="7" name="Down Arrow 6"/>
          <p:cNvSpPr/>
          <p:nvPr/>
        </p:nvSpPr>
        <p:spPr>
          <a:xfrm>
            <a:off x="7261225" y="2408238"/>
            <a:ext cx="300038" cy="412750"/>
          </a:xfrm>
          <a:prstGeom prst="downArrow">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cs typeface="B Titr" panose="00000700000000000000" pitchFamily="2" charset="-78"/>
            </a:endParaRPr>
          </a:p>
        </p:txBody>
      </p:sp>
      <p:sp>
        <p:nvSpPr>
          <p:cNvPr id="8" name="Down Arrow 7"/>
          <p:cNvSpPr/>
          <p:nvPr/>
        </p:nvSpPr>
        <p:spPr>
          <a:xfrm>
            <a:off x="7261225" y="3862388"/>
            <a:ext cx="300038" cy="476250"/>
          </a:xfrm>
          <a:prstGeom prst="downArrow">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chemeClr val="tx1"/>
              </a:solidFill>
              <a:cs typeface="B Titr" panose="00000700000000000000" pitchFamily="2" charset="-78"/>
            </a:endParaRPr>
          </a:p>
        </p:txBody>
      </p:sp>
      <p:sp>
        <p:nvSpPr>
          <p:cNvPr id="9" name="Rounded Rectangle 8"/>
          <p:cNvSpPr/>
          <p:nvPr/>
        </p:nvSpPr>
        <p:spPr>
          <a:xfrm>
            <a:off x="3654425" y="1303338"/>
            <a:ext cx="3135313" cy="1746250"/>
          </a:xfrm>
          <a:prstGeom prst="roundRect">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مصاحبه مسئولین محلی هر یک از روستاها (دهیاران و اعضای شورا)</a:t>
            </a:r>
          </a:p>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برگزاری جلسه جمعی بررسی مسائل و مشکلات با مردم محلی</a:t>
            </a:r>
          </a:p>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برگزاری جلسه جمعی هم اندیشی با مسئولین محلی در بخشداری های بخش</a:t>
            </a:r>
            <a:endParaRPr lang="en-US" sz="1200" dirty="0">
              <a:solidFill>
                <a:schemeClr val="tx1"/>
              </a:solidFill>
              <a:cs typeface="B Mitra" panose="00000400000000000000" pitchFamily="2" charset="-78"/>
            </a:endParaRPr>
          </a:p>
        </p:txBody>
      </p:sp>
      <p:sp>
        <p:nvSpPr>
          <p:cNvPr id="10" name="Rounded Rectangle 9"/>
          <p:cNvSpPr/>
          <p:nvPr/>
        </p:nvSpPr>
        <p:spPr>
          <a:xfrm>
            <a:off x="534988" y="2263775"/>
            <a:ext cx="2973387" cy="1666875"/>
          </a:xfrm>
          <a:prstGeom prst="roundRect">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ارائه و کنترل فرصت ها و محدودیت های تدوین شده به نخبگان محلی شناسایی شده در مرحله اول و بازنگری در آنها با توجه به دیدگاه های ایشان</a:t>
            </a:r>
          </a:p>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فضایی کردن فرصت ها و محدودیت های شناسایی شده به کمک نخبگان محلی با پر کردن ماتریس تناسب فضایی به کمک ایشان</a:t>
            </a:r>
            <a:endParaRPr lang="en-US" sz="1200" dirty="0">
              <a:solidFill>
                <a:schemeClr val="tx1"/>
              </a:solidFill>
              <a:cs typeface="B Mitra" panose="00000400000000000000" pitchFamily="2" charset="-78"/>
            </a:endParaRPr>
          </a:p>
        </p:txBody>
      </p:sp>
      <p:sp>
        <p:nvSpPr>
          <p:cNvPr id="11" name="Rounded Rectangle 10"/>
          <p:cNvSpPr/>
          <p:nvPr/>
        </p:nvSpPr>
        <p:spPr>
          <a:xfrm>
            <a:off x="3663950" y="3751263"/>
            <a:ext cx="3135313" cy="2405062"/>
          </a:xfrm>
          <a:prstGeom prst="roundRect">
            <a:avLst/>
          </a:prstGeom>
          <a:solidFill>
            <a:srgbClr val="CCEC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برگزاری جلسه برنامه ریزی مشارکتی با مسئولین و نخبگان محلی در بخشداری ارائه پروژه های اولیه پیشنهادی به ایشان و جمع آوری نظرات ایشان در خصوص پروژه های پیشنهادی و پروژه های جدید پیشنهاد شده در جلسه</a:t>
            </a:r>
          </a:p>
          <a:p>
            <a:pPr marL="285750" indent="-285750" algn="just" rtl="1">
              <a:buFont typeface="Arial" panose="020B0604020202020204" pitchFamily="34" charset="0"/>
              <a:buChar char="•"/>
              <a:defRPr/>
            </a:pPr>
            <a:r>
              <a:rPr lang="fa-IR" sz="1200" dirty="0">
                <a:solidFill>
                  <a:schemeClr val="tx1"/>
                </a:solidFill>
                <a:cs typeface="B Mitra" panose="00000400000000000000" pitchFamily="2" charset="-78"/>
              </a:rPr>
              <a:t>برگزاری جلسه با حضور تمام دستگاه های مسئول در پروژه های پیشنهادی و ارائه پروژه های پیشنهادی به ایشان و دریافت نظر ایشان در خصوص پروژه ها و هم چنین سایر پروژه های پیشنهادی از نظر ایشان و همچنین نحوه پیشبرد پروژه ها</a:t>
            </a:r>
          </a:p>
          <a:p>
            <a:pPr marL="285750" indent="-285750" algn="just" rtl="1">
              <a:buFont typeface="Arial" panose="020B0604020202020204" pitchFamily="34" charset="0"/>
              <a:buChar char="•"/>
              <a:defRPr/>
            </a:pPr>
            <a:endParaRPr lang="en-US" sz="1200" dirty="0">
              <a:solidFill>
                <a:schemeClr val="tx1"/>
              </a:solidFill>
              <a:cs typeface="B Mitra" panose="00000400000000000000" pitchFamily="2" charset="-78"/>
            </a:endParaRPr>
          </a:p>
        </p:txBody>
      </p:sp>
      <p:sp>
        <p:nvSpPr>
          <p:cNvPr id="12" name="Rounded Rectangle 11"/>
          <p:cNvSpPr/>
          <p:nvPr/>
        </p:nvSpPr>
        <p:spPr>
          <a:xfrm>
            <a:off x="1062038" y="1303338"/>
            <a:ext cx="1608137" cy="635000"/>
          </a:xfrm>
          <a:prstGeom prst="roundRect">
            <a:avLst/>
          </a:prstGeom>
          <a:solidFill>
            <a:srgbClr val="CCECFF"/>
          </a:solidFill>
          <a:ln cmpd="db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1200" dirty="0">
                <a:solidFill>
                  <a:schemeClr val="tx1"/>
                </a:solidFill>
                <a:cs typeface="B Yekan" panose="00000400000000000000" pitchFamily="2" charset="-78"/>
              </a:rPr>
              <a:t>مرحله اول فرایند  برنامه ریزی مشارکتی </a:t>
            </a:r>
            <a:endParaRPr lang="en-US" sz="1200" dirty="0">
              <a:solidFill>
                <a:schemeClr val="tx1"/>
              </a:solidFill>
              <a:cs typeface="B Yekan" panose="00000400000000000000" pitchFamily="2" charset="-78"/>
            </a:endParaRPr>
          </a:p>
        </p:txBody>
      </p:sp>
      <p:cxnSp>
        <p:nvCxnSpPr>
          <p:cNvPr id="13" name="Elbow Connector 12"/>
          <p:cNvCxnSpPr>
            <a:stCxn id="12" idx="3"/>
            <a:endCxn id="9" idx="1"/>
          </p:cNvCxnSpPr>
          <p:nvPr/>
        </p:nvCxnSpPr>
        <p:spPr>
          <a:xfrm>
            <a:off x="2670175" y="1620838"/>
            <a:ext cx="984250" cy="555625"/>
          </a:xfrm>
          <a:prstGeom prst="bentConnector3">
            <a:avLst/>
          </a:prstGeom>
          <a:noFill/>
          <a:ln cmpd="dbl">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cxnSp>
      <p:sp>
        <p:nvSpPr>
          <p:cNvPr id="14" name="Rounded Rectangle 13"/>
          <p:cNvSpPr/>
          <p:nvPr/>
        </p:nvSpPr>
        <p:spPr>
          <a:xfrm>
            <a:off x="1049338" y="4249738"/>
            <a:ext cx="1608137" cy="635000"/>
          </a:xfrm>
          <a:prstGeom prst="roundRect">
            <a:avLst/>
          </a:prstGeom>
          <a:solidFill>
            <a:srgbClr val="CCECFF"/>
          </a:solidFill>
          <a:ln cmpd="db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1200" dirty="0">
                <a:solidFill>
                  <a:schemeClr val="tx1"/>
                </a:solidFill>
                <a:cs typeface="B Yekan" panose="00000400000000000000" pitchFamily="2" charset="-78"/>
              </a:rPr>
              <a:t>مرحله دوم فرایند  برنامه ریزی مشارکتی </a:t>
            </a:r>
            <a:endParaRPr lang="en-US" sz="1200" dirty="0">
              <a:solidFill>
                <a:schemeClr val="tx1"/>
              </a:solidFill>
              <a:cs typeface="B Yekan" panose="00000400000000000000" pitchFamily="2" charset="-78"/>
            </a:endParaRPr>
          </a:p>
        </p:txBody>
      </p:sp>
      <p:sp>
        <p:nvSpPr>
          <p:cNvPr id="15" name="Rounded Rectangle 14"/>
          <p:cNvSpPr/>
          <p:nvPr/>
        </p:nvSpPr>
        <p:spPr>
          <a:xfrm>
            <a:off x="1062038" y="5151438"/>
            <a:ext cx="1608137" cy="635000"/>
          </a:xfrm>
          <a:prstGeom prst="roundRect">
            <a:avLst/>
          </a:prstGeom>
          <a:solidFill>
            <a:srgbClr val="CCECFF"/>
          </a:solidFill>
          <a:ln cmpd="dbl">
            <a:prstDash val="sysDash"/>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1200" dirty="0">
                <a:solidFill>
                  <a:schemeClr val="tx1"/>
                </a:solidFill>
                <a:cs typeface="B Yekan" panose="00000400000000000000" pitchFamily="2" charset="-78"/>
              </a:rPr>
              <a:t>مرحله سوم فرایند  برنامه ریزی مشارکتی </a:t>
            </a:r>
            <a:endParaRPr lang="en-US" sz="1200" dirty="0">
              <a:solidFill>
                <a:schemeClr val="tx1"/>
              </a:solidFill>
              <a:cs typeface="B Yekan" panose="00000400000000000000" pitchFamily="2" charset="-78"/>
            </a:endParaRPr>
          </a:p>
        </p:txBody>
      </p:sp>
      <p:cxnSp>
        <p:nvCxnSpPr>
          <p:cNvPr id="16" name="Elbow Connector 15"/>
          <p:cNvCxnSpPr>
            <a:endCxn id="14" idx="0"/>
          </p:cNvCxnSpPr>
          <p:nvPr/>
        </p:nvCxnSpPr>
        <p:spPr>
          <a:xfrm rot="5400000">
            <a:off x="1766094" y="4028282"/>
            <a:ext cx="307975" cy="134937"/>
          </a:xfrm>
          <a:prstGeom prst="bentConnector3">
            <a:avLst/>
          </a:prstGeom>
          <a:noFill/>
          <a:ln cmpd="dbl">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cxnSp>
      <p:cxnSp>
        <p:nvCxnSpPr>
          <p:cNvPr id="17" name="Elbow Connector 16"/>
          <p:cNvCxnSpPr/>
          <p:nvPr/>
        </p:nvCxnSpPr>
        <p:spPr>
          <a:xfrm rot="10800000" flipV="1">
            <a:off x="2678113" y="4913313"/>
            <a:ext cx="976312" cy="619125"/>
          </a:xfrm>
          <a:prstGeom prst="bentConnector3">
            <a:avLst>
              <a:gd name="adj1" fmla="val 50000"/>
            </a:avLst>
          </a:prstGeom>
          <a:noFill/>
          <a:ln cmpd="dbl">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cxnSp>
      <p:sp>
        <p:nvSpPr>
          <p:cNvPr id="18" name="Rectangle 17"/>
          <p:cNvSpPr/>
          <p:nvPr/>
        </p:nvSpPr>
        <p:spPr>
          <a:xfrm>
            <a:off x="3508375" y="312737"/>
            <a:ext cx="5145961" cy="400110"/>
          </a:xfrm>
          <a:prstGeom prst="rect">
            <a:avLst/>
          </a:prstGeom>
          <a:solidFill>
            <a:schemeClr val="bg1"/>
          </a:solidFill>
        </p:spPr>
        <p:txBody>
          <a:bodyPr wrap="none">
            <a:spAutoFit/>
          </a:bodyPr>
          <a:lstStyle/>
          <a:p>
            <a:pPr algn="ctr">
              <a:defRPr/>
            </a:pPr>
            <a:r>
              <a:rPr lang="fa-IR" sz="2000" b="1" dirty="0">
                <a:ln w="1905"/>
                <a:solidFill>
                  <a:schemeClr val="tx2"/>
                </a:solidFill>
                <a:effectLst>
                  <a:innerShdw blurRad="69850" dist="43180" dir="5400000">
                    <a:srgbClr val="000000">
                      <a:alpha val="65000"/>
                    </a:srgbClr>
                  </a:innerShdw>
                </a:effectLst>
                <a:latin typeface="Verdana" panose="020B0604030504040204" pitchFamily="34" charset="0"/>
                <a:cs typeface="B Titr" panose="00000700000000000000" pitchFamily="2" charset="-78"/>
              </a:rPr>
              <a:t>مشارکت گروه های مردم و نهادهای مسئول در تهیه طرح</a:t>
            </a:r>
            <a:endParaRPr lang="en-US" sz="2000" b="1" dirty="0">
              <a:ln w="1905"/>
              <a:solidFill>
                <a:schemeClr val="tx2"/>
              </a:solidFill>
              <a:effectLst>
                <a:innerShdw blurRad="69850" dist="43180" dir="5400000">
                  <a:srgbClr val="000000">
                    <a:alpha val="65000"/>
                  </a:srgbClr>
                </a:innerShdw>
              </a:effectLst>
              <a:latin typeface="Verdana" panose="020B0604030504040204" pitchFamily="34" charset="0"/>
              <a:cs typeface="B Titr" panose="00000700000000000000" pitchFamily="2" charset="-78"/>
            </a:endParaRPr>
          </a:p>
        </p:txBody>
      </p:sp>
      <p:cxnSp>
        <p:nvCxnSpPr>
          <p:cNvPr id="19" name="Straight Connector 18"/>
          <p:cNvCxnSpPr/>
          <p:nvPr/>
        </p:nvCxnSpPr>
        <p:spPr>
          <a:xfrm flipH="1">
            <a:off x="6499225" y="1679575"/>
            <a:ext cx="36513" cy="3348038"/>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0" name="Elbow Connector 19"/>
          <p:cNvCxnSpPr/>
          <p:nvPr/>
        </p:nvCxnSpPr>
        <p:spPr>
          <a:xfrm rot="10800000" flipV="1">
            <a:off x="3502025" y="3305175"/>
            <a:ext cx="3343275" cy="11113"/>
          </a:xfrm>
          <a:prstGeom prst="bentConnector3">
            <a:avLst>
              <a:gd name="adj1" fmla="val 50000"/>
            </a:avLst>
          </a:prstGeom>
          <a:noFill/>
          <a:ln cmpd="dbl">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cxnSp>
      <p:cxnSp>
        <p:nvCxnSpPr>
          <p:cNvPr id="21" name="Straight Connector 20"/>
          <p:cNvCxnSpPr/>
          <p:nvPr/>
        </p:nvCxnSpPr>
        <p:spPr>
          <a:xfrm flipH="1">
            <a:off x="6997700" y="1935163"/>
            <a:ext cx="12700" cy="2862262"/>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6542088" y="5027613"/>
            <a:ext cx="303212" cy="3175"/>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flipV="1">
            <a:off x="6550025" y="1679575"/>
            <a:ext cx="201613" cy="3175"/>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a:xfrm flipV="1">
            <a:off x="6788150" y="1935163"/>
            <a:ext cx="201613" cy="3175"/>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a:xfrm flipV="1">
            <a:off x="6788150" y="4797425"/>
            <a:ext cx="201613" cy="4763"/>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6" name="Straight Connector 25"/>
          <p:cNvCxnSpPr/>
          <p:nvPr/>
        </p:nvCxnSpPr>
        <p:spPr>
          <a:xfrm flipV="1">
            <a:off x="6604000" y="3481388"/>
            <a:ext cx="303213" cy="4762"/>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cxnSp>
        <p:nvCxnSpPr>
          <p:cNvPr id="27" name="Straight Connector 26"/>
          <p:cNvCxnSpPr/>
          <p:nvPr/>
        </p:nvCxnSpPr>
        <p:spPr>
          <a:xfrm flipV="1">
            <a:off x="6607175" y="3135313"/>
            <a:ext cx="303213" cy="3175"/>
          </a:xfrm>
          <a:prstGeom prst="line">
            <a:avLst/>
          </a:prstGeom>
          <a:ln w="25400" cmpd="dbl">
            <a:solidFill>
              <a:srgbClr val="C00000"/>
            </a:solidFill>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6843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8"/>
                                        </p:tgtEl>
                                        <p:attrNameLst>
                                          <p:attrName>style.color</p:attrName>
                                        </p:attrNameLst>
                                      </p:cBhvr>
                                      <p:by>
                                        <p:hsl h="0" s="-12549" l="-25098"/>
                                      </p:by>
                                    </p:animClr>
                                    <p:animClr clrSpc="hsl" dir="cw">
                                      <p:cBhvr>
                                        <p:cTn id="12" dur="500" fill="hold"/>
                                        <p:tgtEl>
                                          <p:spTgt spid="8"/>
                                        </p:tgtEl>
                                        <p:attrNameLst>
                                          <p:attrName>fillcolor</p:attrName>
                                        </p:attrNameLst>
                                      </p:cBhvr>
                                      <p:by>
                                        <p:hsl h="0" s="-12549" l="-25098"/>
                                      </p:by>
                                    </p:animClr>
                                    <p:animClr clrSpc="hsl" dir="cw">
                                      <p:cBhvr>
                                        <p:cTn id="13" dur="500" fill="hold"/>
                                        <p:tgtEl>
                                          <p:spTgt spid="8"/>
                                        </p:tgtEl>
                                        <p:attrNameLst>
                                          <p:attrName>stroke.color</p:attrName>
                                        </p:attrNameLst>
                                      </p:cBhvr>
                                      <p:by>
                                        <p:hsl h="0" s="-12549" l="-25098"/>
                                      </p:by>
                                    </p:animClr>
                                    <p:set>
                                      <p:cBhvr>
                                        <p:cTn id="14" dur="500" fill="hold"/>
                                        <p:tgtEl>
                                          <p:spTgt spid="8"/>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9"/>
                                        </p:tgtEl>
                                        <p:attrNameLst>
                                          <p:attrName>style.color</p:attrName>
                                        </p:attrNameLst>
                                      </p:cBhvr>
                                      <p:by>
                                        <p:hsl h="0" s="-12549" l="-25098"/>
                                      </p:by>
                                    </p:animClr>
                                    <p:animClr clrSpc="hsl" dir="cw">
                                      <p:cBhvr>
                                        <p:cTn id="17" dur="500" fill="hold"/>
                                        <p:tgtEl>
                                          <p:spTgt spid="9"/>
                                        </p:tgtEl>
                                        <p:attrNameLst>
                                          <p:attrName>fillcolor</p:attrName>
                                        </p:attrNameLst>
                                      </p:cBhvr>
                                      <p:by>
                                        <p:hsl h="0" s="-12549" l="-25098"/>
                                      </p:by>
                                    </p:animClr>
                                    <p:animClr clrSpc="hsl" dir="cw">
                                      <p:cBhvr>
                                        <p:cTn id="18" dur="500" fill="hold"/>
                                        <p:tgtEl>
                                          <p:spTgt spid="9"/>
                                        </p:tgtEl>
                                        <p:attrNameLst>
                                          <p:attrName>stroke.color</p:attrName>
                                        </p:attrNameLst>
                                      </p:cBhvr>
                                      <p:by>
                                        <p:hsl h="0" s="-12549" l="-25098"/>
                                      </p:by>
                                    </p:animClr>
                                    <p:set>
                                      <p:cBhvr>
                                        <p:cTn id="19" dur="500" fill="hold"/>
                                        <p:tgtEl>
                                          <p:spTgt spid="9"/>
                                        </p:tgtEl>
                                        <p:attrNameLst>
                                          <p:attrName>fill.type</p:attrName>
                                        </p:attrNameLst>
                                      </p:cBhvr>
                                      <p:to>
                                        <p:strVal val="solid"/>
                                      </p:to>
                                    </p:set>
                                  </p:childTnLst>
                                </p:cTn>
                              </p:par>
                              <p:par>
                                <p:cTn id="20" presetID="24" presetClass="emph" presetSubtype="0" fill="hold" grpId="0" nodeType="withEffect">
                                  <p:stCondLst>
                                    <p:cond delay="0"/>
                                  </p:stCondLst>
                                  <p:childTnLst>
                                    <p:animClr clrSpc="hsl" dir="cw">
                                      <p:cBhvr override="childStyle">
                                        <p:cTn id="21" dur="500" fill="hold"/>
                                        <p:tgtEl>
                                          <p:spTgt spid="10"/>
                                        </p:tgtEl>
                                        <p:attrNameLst>
                                          <p:attrName>style.color</p:attrName>
                                        </p:attrNameLst>
                                      </p:cBhvr>
                                      <p:by>
                                        <p:hsl h="0" s="-12549" l="-25098"/>
                                      </p:by>
                                    </p:animClr>
                                    <p:animClr clrSpc="hsl" dir="cw">
                                      <p:cBhvr>
                                        <p:cTn id="22" dur="500" fill="hold"/>
                                        <p:tgtEl>
                                          <p:spTgt spid="10"/>
                                        </p:tgtEl>
                                        <p:attrNameLst>
                                          <p:attrName>fillcolor</p:attrName>
                                        </p:attrNameLst>
                                      </p:cBhvr>
                                      <p:by>
                                        <p:hsl h="0" s="-12549" l="-25098"/>
                                      </p:by>
                                    </p:animClr>
                                    <p:animClr clrSpc="hsl" dir="cw">
                                      <p:cBhvr>
                                        <p:cTn id="23" dur="500" fill="hold"/>
                                        <p:tgtEl>
                                          <p:spTgt spid="10"/>
                                        </p:tgtEl>
                                        <p:attrNameLst>
                                          <p:attrName>stroke.color</p:attrName>
                                        </p:attrNameLst>
                                      </p:cBhvr>
                                      <p:by>
                                        <p:hsl h="0" s="-12549" l="-25098"/>
                                      </p:by>
                                    </p:animClr>
                                    <p:set>
                                      <p:cBhvr>
                                        <p:cTn id="24" dur="500" fill="hold"/>
                                        <p:tgtEl>
                                          <p:spTgt spid="10"/>
                                        </p:tgtEl>
                                        <p:attrNameLst>
                                          <p:attrName>fill.type</p:attrName>
                                        </p:attrNameLst>
                                      </p:cBhvr>
                                      <p:to>
                                        <p:strVal val="solid"/>
                                      </p:to>
                                    </p:set>
                                  </p:childTnLst>
                                </p:cTn>
                              </p:par>
                              <p:par>
                                <p:cTn id="25" presetID="24" presetClass="emph" presetSubtype="0" fill="hold" grpId="0" nodeType="withEffect">
                                  <p:stCondLst>
                                    <p:cond delay="0"/>
                                  </p:stCondLst>
                                  <p:childTnLst>
                                    <p:animClr clrSpc="hsl" dir="cw">
                                      <p:cBhvr override="childStyle">
                                        <p:cTn id="26" dur="500" fill="hold"/>
                                        <p:tgtEl>
                                          <p:spTgt spid="12"/>
                                        </p:tgtEl>
                                        <p:attrNameLst>
                                          <p:attrName>style.color</p:attrName>
                                        </p:attrNameLst>
                                      </p:cBhvr>
                                      <p:by>
                                        <p:hsl h="0" s="-12549" l="-25098"/>
                                      </p:by>
                                    </p:animClr>
                                    <p:animClr clrSpc="hsl" dir="cw">
                                      <p:cBhvr>
                                        <p:cTn id="27" dur="500" fill="hold"/>
                                        <p:tgtEl>
                                          <p:spTgt spid="12"/>
                                        </p:tgtEl>
                                        <p:attrNameLst>
                                          <p:attrName>fillcolor</p:attrName>
                                        </p:attrNameLst>
                                      </p:cBhvr>
                                      <p:by>
                                        <p:hsl h="0" s="-12549" l="-25098"/>
                                      </p:by>
                                    </p:animClr>
                                    <p:animClr clrSpc="hsl" dir="cw">
                                      <p:cBhvr>
                                        <p:cTn id="28" dur="500" fill="hold"/>
                                        <p:tgtEl>
                                          <p:spTgt spid="12"/>
                                        </p:tgtEl>
                                        <p:attrNameLst>
                                          <p:attrName>stroke.color</p:attrName>
                                        </p:attrNameLst>
                                      </p:cBhvr>
                                      <p:by>
                                        <p:hsl h="0" s="-12549" l="-25098"/>
                                      </p:by>
                                    </p:animClr>
                                    <p:set>
                                      <p:cBhvr>
                                        <p:cTn id="29" dur="500" fill="hold"/>
                                        <p:tgtEl>
                                          <p:spTgt spid="12"/>
                                        </p:tgtEl>
                                        <p:attrNameLst>
                                          <p:attrName>fill.type</p:attrName>
                                        </p:attrNameLst>
                                      </p:cBhvr>
                                      <p:to>
                                        <p:strVal val="solid"/>
                                      </p:to>
                                    </p:set>
                                  </p:childTnLst>
                                </p:cTn>
                              </p:par>
                              <p:par>
                                <p:cTn id="30" presetID="24" presetClass="emph" presetSubtype="0" fill="hold" nodeType="withEffect">
                                  <p:stCondLst>
                                    <p:cond delay="0"/>
                                  </p:stCondLst>
                                  <p:childTnLst>
                                    <p:animClr clrSpc="hsl" dir="cw">
                                      <p:cBhvr override="childStyle">
                                        <p:cTn id="31" dur="500" fill="hold"/>
                                        <p:tgtEl>
                                          <p:spTgt spid="13"/>
                                        </p:tgtEl>
                                        <p:attrNameLst>
                                          <p:attrName>style.color</p:attrName>
                                        </p:attrNameLst>
                                      </p:cBhvr>
                                      <p:by>
                                        <p:hsl h="0" s="-12549" l="-25098"/>
                                      </p:by>
                                    </p:animClr>
                                    <p:animClr clrSpc="hsl" dir="cw">
                                      <p:cBhvr>
                                        <p:cTn id="32" dur="500" fill="hold"/>
                                        <p:tgtEl>
                                          <p:spTgt spid="13"/>
                                        </p:tgtEl>
                                        <p:attrNameLst>
                                          <p:attrName>fillcolor</p:attrName>
                                        </p:attrNameLst>
                                      </p:cBhvr>
                                      <p:by>
                                        <p:hsl h="0" s="-12549" l="-25098"/>
                                      </p:by>
                                    </p:animClr>
                                    <p:animClr clrSpc="hsl" dir="cw">
                                      <p:cBhvr>
                                        <p:cTn id="33" dur="500" fill="hold"/>
                                        <p:tgtEl>
                                          <p:spTgt spid="13"/>
                                        </p:tgtEl>
                                        <p:attrNameLst>
                                          <p:attrName>stroke.color</p:attrName>
                                        </p:attrNameLst>
                                      </p:cBhvr>
                                      <p:by>
                                        <p:hsl h="0" s="-12549" l="-25098"/>
                                      </p:by>
                                    </p:animClr>
                                    <p:set>
                                      <p:cBhvr>
                                        <p:cTn id="34" dur="500" fill="hold"/>
                                        <p:tgtEl>
                                          <p:spTgt spid="13"/>
                                        </p:tgtEl>
                                        <p:attrNameLst>
                                          <p:attrName>fill.type</p:attrName>
                                        </p:attrNameLst>
                                      </p:cBhvr>
                                      <p:to>
                                        <p:strVal val="solid"/>
                                      </p:to>
                                    </p:set>
                                  </p:childTnLst>
                                </p:cTn>
                              </p:par>
                              <p:par>
                                <p:cTn id="35" presetID="24" presetClass="emph" presetSubtype="0" fill="hold" grpId="0" nodeType="withEffect">
                                  <p:stCondLst>
                                    <p:cond delay="0"/>
                                  </p:stCondLst>
                                  <p:childTnLst>
                                    <p:animClr clrSpc="hsl" dir="cw">
                                      <p:cBhvr override="childStyle">
                                        <p:cTn id="36" dur="500" fill="hold"/>
                                        <p:tgtEl>
                                          <p:spTgt spid="14"/>
                                        </p:tgtEl>
                                        <p:attrNameLst>
                                          <p:attrName>style.color</p:attrName>
                                        </p:attrNameLst>
                                      </p:cBhvr>
                                      <p:by>
                                        <p:hsl h="0" s="-12549" l="-25098"/>
                                      </p:by>
                                    </p:animClr>
                                    <p:animClr clrSpc="hsl" dir="cw">
                                      <p:cBhvr>
                                        <p:cTn id="37" dur="500" fill="hold"/>
                                        <p:tgtEl>
                                          <p:spTgt spid="14"/>
                                        </p:tgtEl>
                                        <p:attrNameLst>
                                          <p:attrName>fillcolor</p:attrName>
                                        </p:attrNameLst>
                                      </p:cBhvr>
                                      <p:by>
                                        <p:hsl h="0" s="-12549" l="-25098"/>
                                      </p:by>
                                    </p:animClr>
                                    <p:animClr clrSpc="hsl" dir="cw">
                                      <p:cBhvr>
                                        <p:cTn id="38" dur="500" fill="hold"/>
                                        <p:tgtEl>
                                          <p:spTgt spid="14"/>
                                        </p:tgtEl>
                                        <p:attrNameLst>
                                          <p:attrName>stroke.color</p:attrName>
                                        </p:attrNameLst>
                                      </p:cBhvr>
                                      <p:by>
                                        <p:hsl h="0" s="-12549" l="-25098"/>
                                      </p:by>
                                    </p:animClr>
                                    <p:set>
                                      <p:cBhvr>
                                        <p:cTn id="39" dur="500" fill="hold"/>
                                        <p:tgtEl>
                                          <p:spTgt spid="14"/>
                                        </p:tgtEl>
                                        <p:attrNameLst>
                                          <p:attrName>fill.type</p:attrName>
                                        </p:attrNameLst>
                                      </p:cBhvr>
                                      <p:to>
                                        <p:strVal val="solid"/>
                                      </p:to>
                                    </p:set>
                                  </p:childTnLst>
                                </p:cTn>
                              </p:par>
                              <p:par>
                                <p:cTn id="40" presetID="24" presetClass="emph" presetSubtype="0" fill="hold" nodeType="withEffect">
                                  <p:stCondLst>
                                    <p:cond delay="0"/>
                                  </p:stCondLst>
                                  <p:childTnLst>
                                    <p:animClr clrSpc="hsl" dir="cw">
                                      <p:cBhvr override="childStyle">
                                        <p:cTn id="41" dur="500" fill="hold"/>
                                        <p:tgtEl>
                                          <p:spTgt spid="16"/>
                                        </p:tgtEl>
                                        <p:attrNameLst>
                                          <p:attrName>style.color</p:attrName>
                                        </p:attrNameLst>
                                      </p:cBhvr>
                                      <p:by>
                                        <p:hsl h="0" s="-12549" l="-25098"/>
                                      </p:by>
                                    </p:animClr>
                                    <p:animClr clrSpc="hsl" dir="cw">
                                      <p:cBhvr>
                                        <p:cTn id="42" dur="500" fill="hold"/>
                                        <p:tgtEl>
                                          <p:spTgt spid="16"/>
                                        </p:tgtEl>
                                        <p:attrNameLst>
                                          <p:attrName>fillcolor</p:attrName>
                                        </p:attrNameLst>
                                      </p:cBhvr>
                                      <p:by>
                                        <p:hsl h="0" s="-12549" l="-25098"/>
                                      </p:by>
                                    </p:animClr>
                                    <p:animClr clrSpc="hsl" dir="cw">
                                      <p:cBhvr>
                                        <p:cTn id="43" dur="500" fill="hold"/>
                                        <p:tgtEl>
                                          <p:spTgt spid="16"/>
                                        </p:tgtEl>
                                        <p:attrNameLst>
                                          <p:attrName>stroke.color</p:attrName>
                                        </p:attrNameLst>
                                      </p:cBhvr>
                                      <p:by>
                                        <p:hsl h="0" s="-12549" l="-25098"/>
                                      </p:by>
                                    </p:animClr>
                                    <p:set>
                                      <p:cBhvr>
                                        <p:cTn id="44" dur="500" fill="hold"/>
                                        <p:tgtEl>
                                          <p:spTgt spid="16"/>
                                        </p:tgtEl>
                                        <p:attrNameLst>
                                          <p:attrName>fill.type</p:attrName>
                                        </p:attrNameLst>
                                      </p:cBhvr>
                                      <p:to>
                                        <p:strVal val="solid"/>
                                      </p:to>
                                    </p:set>
                                  </p:childTnLst>
                                </p:cTn>
                              </p:par>
                            </p:childTnLst>
                          </p:cTn>
                        </p:par>
                        <p:par>
                          <p:cTn id="45" fill="hold">
                            <p:stCondLst>
                              <p:cond delay="500"/>
                            </p:stCondLst>
                            <p:childTnLst>
                              <p:par>
                                <p:cTn id="46" presetID="26" presetClass="emph" presetSubtype="0" repeatCount="2000" fill="hold" grpId="0" nodeType="afterEffect">
                                  <p:stCondLst>
                                    <p:cond delay="0"/>
                                  </p:stCondLst>
                                  <p:childTnLst>
                                    <p:animEffect transition="out" filter="fade">
                                      <p:cBhvr>
                                        <p:cTn id="47" dur="500" tmFilter="0, 0; .2, .5; .8, .5; 1, 0"/>
                                        <p:tgtEl>
                                          <p:spTgt spid="15"/>
                                        </p:tgtEl>
                                      </p:cBhvr>
                                    </p:animEffect>
                                    <p:animScale>
                                      <p:cBhvr>
                                        <p:cTn id="48" dur="250" autoRev="1" fill="hold"/>
                                        <p:tgtEl>
                                          <p:spTgt spid="15"/>
                                        </p:tgtEl>
                                      </p:cBhvr>
                                      <p:by x="105000" y="105000"/>
                                    </p:animScale>
                                  </p:childTnLst>
                                </p:cTn>
                              </p:par>
                              <p:par>
                                <p:cTn id="49" presetID="24" presetClass="emph" presetSubtype="0" fill="hold" nodeType="withEffect">
                                  <p:stCondLst>
                                    <p:cond delay="0"/>
                                  </p:stCondLst>
                                  <p:childTnLst>
                                    <p:animClr clrSpc="hsl" dir="cw">
                                      <p:cBhvr override="childStyle">
                                        <p:cTn id="50" dur="500" fill="hold"/>
                                        <p:tgtEl>
                                          <p:spTgt spid="19"/>
                                        </p:tgtEl>
                                        <p:attrNameLst>
                                          <p:attrName>style.color</p:attrName>
                                        </p:attrNameLst>
                                      </p:cBhvr>
                                      <p:by>
                                        <p:hsl h="0" s="-12549" l="-25098"/>
                                      </p:by>
                                    </p:animClr>
                                    <p:animClr clrSpc="hsl" dir="cw">
                                      <p:cBhvr>
                                        <p:cTn id="51" dur="500" fill="hold"/>
                                        <p:tgtEl>
                                          <p:spTgt spid="19"/>
                                        </p:tgtEl>
                                        <p:attrNameLst>
                                          <p:attrName>fillcolor</p:attrName>
                                        </p:attrNameLst>
                                      </p:cBhvr>
                                      <p:by>
                                        <p:hsl h="0" s="-12549" l="-25098"/>
                                      </p:by>
                                    </p:animClr>
                                    <p:animClr clrSpc="hsl" dir="cw">
                                      <p:cBhvr>
                                        <p:cTn id="52" dur="500" fill="hold"/>
                                        <p:tgtEl>
                                          <p:spTgt spid="19"/>
                                        </p:tgtEl>
                                        <p:attrNameLst>
                                          <p:attrName>stroke.color</p:attrName>
                                        </p:attrNameLst>
                                      </p:cBhvr>
                                      <p:by>
                                        <p:hsl h="0" s="-12549" l="-25098"/>
                                      </p:by>
                                    </p:animClr>
                                    <p:set>
                                      <p:cBhvr>
                                        <p:cTn id="53" dur="500" fill="hold"/>
                                        <p:tgtEl>
                                          <p:spTgt spid="19"/>
                                        </p:tgtEl>
                                        <p:attrNameLst>
                                          <p:attrName>fill.type</p:attrName>
                                        </p:attrNameLst>
                                      </p:cBhvr>
                                      <p:to>
                                        <p:strVal val="solid"/>
                                      </p:to>
                                    </p:set>
                                  </p:childTnLst>
                                </p:cTn>
                              </p:par>
                              <p:par>
                                <p:cTn id="54" presetID="24" presetClass="emph" presetSubtype="0" fill="hold" nodeType="withEffect">
                                  <p:stCondLst>
                                    <p:cond delay="0"/>
                                  </p:stCondLst>
                                  <p:childTnLst>
                                    <p:animClr clrSpc="hsl" dir="cw">
                                      <p:cBhvr override="childStyle">
                                        <p:cTn id="55" dur="500" fill="hold"/>
                                        <p:tgtEl>
                                          <p:spTgt spid="21"/>
                                        </p:tgtEl>
                                        <p:attrNameLst>
                                          <p:attrName>style.color</p:attrName>
                                        </p:attrNameLst>
                                      </p:cBhvr>
                                      <p:by>
                                        <p:hsl h="0" s="-12549" l="-25098"/>
                                      </p:by>
                                    </p:animClr>
                                    <p:animClr clrSpc="hsl" dir="cw">
                                      <p:cBhvr>
                                        <p:cTn id="56" dur="500" fill="hold"/>
                                        <p:tgtEl>
                                          <p:spTgt spid="21"/>
                                        </p:tgtEl>
                                        <p:attrNameLst>
                                          <p:attrName>fillcolor</p:attrName>
                                        </p:attrNameLst>
                                      </p:cBhvr>
                                      <p:by>
                                        <p:hsl h="0" s="-12549" l="-25098"/>
                                      </p:by>
                                    </p:animClr>
                                    <p:animClr clrSpc="hsl" dir="cw">
                                      <p:cBhvr>
                                        <p:cTn id="57" dur="500" fill="hold"/>
                                        <p:tgtEl>
                                          <p:spTgt spid="21"/>
                                        </p:tgtEl>
                                        <p:attrNameLst>
                                          <p:attrName>stroke.color</p:attrName>
                                        </p:attrNameLst>
                                      </p:cBhvr>
                                      <p:by>
                                        <p:hsl h="0" s="-12549" l="-25098"/>
                                      </p:by>
                                    </p:animClr>
                                    <p:set>
                                      <p:cBhvr>
                                        <p:cTn id="58" dur="500" fill="hold"/>
                                        <p:tgtEl>
                                          <p:spTgt spid="21"/>
                                        </p:tgtEl>
                                        <p:attrNameLst>
                                          <p:attrName>fill.type</p:attrName>
                                        </p:attrNameLst>
                                      </p:cBhvr>
                                      <p:to>
                                        <p:strVal val="solid"/>
                                      </p:to>
                                    </p:set>
                                  </p:childTnLst>
                                </p:cTn>
                              </p:par>
                              <p:par>
                                <p:cTn id="59" presetID="24" presetClass="emph" presetSubtype="0" fill="hold" nodeType="withEffect">
                                  <p:stCondLst>
                                    <p:cond delay="0"/>
                                  </p:stCondLst>
                                  <p:childTnLst>
                                    <p:animClr clrSpc="hsl" dir="cw">
                                      <p:cBhvr override="childStyle">
                                        <p:cTn id="60" dur="500" fill="hold"/>
                                        <p:tgtEl>
                                          <p:spTgt spid="22"/>
                                        </p:tgtEl>
                                        <p:attrNameLst>
                                          <p:attrName>style.color</p:attrName>
                                        </p:attrNameLst>
                                      </p:cBhvr>
                                      <p:by>
                                        <p:hsl h="0" s="-12549" l="-25098"/>
                                      </p:by>
                                    </p:animClr>
                                    <p:animClr clrSpc="hsl" dir="cw">
                                      <p:cBhvr>
                                        <p:cTn id="61" dur="500" fill="hold"/>
                                        <p:tgtEl>
                                          <p:spTgt spid="22"/>
                                        </p:tgtEl>
                                        <p:attrNameLst>
                                          <p:attrName>fillcolor</p:attrName>
                                        </p:attrNameLst>
                                      </p:cBhvr>
                                      <p:by>
                                        <p:hsl h="0" s="-12549" l="-25098"/>
                                      </p:by>
                                    </p:animClr>
                                    <p:animClr clrSpc="hsl" dir="cw">
                                      <p:cBhvr>
                                        <p:cTn id="62" dur="500" fill="hold"/>
                                        <p:tgtEl>
                                          <p:spTgt spid="22"/>
                                        </p:tgtEl>
                                        <p:attrNameLst>
                                          <p:attrName>stroke.color</p:attrName>
                                        </p:attrNameLst>
                                      </p:cBhvr>
                                      <p:by>
                                        <p:hsl h="0" s="-12549" l="-25098"/>
                                      </p:by>
                                    </p:animClr>
                                    <p:set>
                                      <p:cBhvr>
                                        <p:cTn id="63" dur="500" fill="hold"/>
                                        <p:tgtEl>
                                          <p:spTgt spid="22"/>
                                        </p:tgtEl>
                                        <p:attrNameLst>
                                          <p:attrName>fill.type</p:attrName>
                                        </p:attrNameLst>
                                      </p:cBhvr>
                                      <p:to>
                                        <p:strVal val="solid"/>
                                      </p:to>
                                    </p:set>
                                  </p:childTnLst>
                                </p:cTn>
                              </p:par>
                              <p:par>
                                <p:cTn id="64" presetID="24" presetClass="emph" presetSubtype="0" fill="hold" nodeType="withEffect">
                                  <p:stCondLst>
                                    <p:cond delay="0"/>
                                  </p:stCondLst>
                                  <p:childTnLst>
                                    <p:animClr clrSpc="hsl" dir="cw">
                                      <p:cBhvr override="childStyle">
                                        <p:cTn id="65" dur="500" fill="hold"/>
                                        <p:tgtEl>
                                          <p:spTgt spid="23"/>
                                        </p:tgtEl>
                                        <p:attrNameLst>
                                          <p:attrName>style.color</p:attrName>
                                        </p:attrNameLst>
                                      </p:cBhvr>
                                      <p:by>
                                        <p:hsl h="0" s="-12549" l="-25098"/>
                                      </p:by>
                                    </p:animClr>
                                    <p:animClr clrSpc="hsl" dir="cw">
                                      <p:cBhvr>
                                        <p:cTn id="66" dur="500" fill="hold"/>
                                        <p:tgtEl>
                                          <p:spTgt spid="23"/>
                                        </p:tgtEl>
                                        <p:attrNameLst>
                                          <p:attrName>fillcolor</p:attrName>
                                        </p:attrNameLst>
                                      </p:cBhvr>
                                      <p:by>
                                        <p:hsl h="0" s="-12549" l="-25098"/>
                                      </p:by>
                                    </p:animClr>
                                    <p:animClr clrSpc="hsl" dir="cw">
                                      <p:cBhvr>
                                        <p:cTn id="67" dur="500" fill="hold"/>
                                        <p:tgtEl>
                                          <p:spTgt spid="23"/>
                                        </p:tgtEl>
                                        <p:attrNameLst>
                                          <p:attrName>stroke.color</p:attrName>
                                        </p:attrNameLst>
                                      </p:cBhvr>
                                      <p:by>
                                        <p:hsl h="0" s="-12549" l="-25098"/>
                                      </p:by>
                                    </p:animClr>
                                    <p:set>
                                      <p:cBhvr>
                                        <p:cTn id="68" dur="500" fill="hold"/>
                                        <p:tgtEl>
                                          <p:spTgt spid="23"/>
                                        </p:tgtEl>
                                        <p:attrNameLst>
                                          <p:attrName>fill.type</p:attrName>
                                        </p:attrNameLst>
                                      </p:cBhvr>
                                      <p:to>
                                        <p:strVal val="solid"/>
                                      </p:to>
                                    </p:set>
                                  </p:childTnLst>
                                </p:cTn>
                              </p:par>
                              <p:par>
                                <p:cTn id="69" presetID="24" presetClass="emph" presetSubtype="0" fill="hold" nodeType="withEffect">
                                  <p:stCondLst>
                                    <p:cond delay="0"/>
                                  </p:stCondLst>
                                  <p:childTnLst>
                                    <p:animClr clrSpc="hsl" dir="cw">
                                      <p:cBhvr override="childStyle">
                                        <p:cTn id="70" dur="500" fill="hold"/>
                                        <p:tgtEl>
                                          <p:spTgt spid="24"/>
                                        </p:tgtEl>
                                        <p:attrNameLst>
                                          <p:attrName>style.color</p:attrName>
                                        </p:attrNameLst>
                                      </p:cBhvr>
                                      <p:by>
                                        <p:hsl h="0" s="-12549" l="-25098"/>
                                      </p:by>
                                    </p:animClr>
                                    <p:animClr clrSpc="hsl" dir="cw">
                                      <p:cBhvr>
                                        <p:cTn id="71" dur="500" fill="hold"/>
                                        <p:tgtEl>
                                          <p:spTgt spid="24"/>
                                        </p:tgtEl>
                                        <p:attrNameLst>
                                          <p:attrName>fillcolor</p:attrName>
                                        </p:attrNameLst>
                                      </p:cBhvr>
                                      <p:by>
                                        <p:hsl h="0" s="-12549" l="-25098"/>
                                      </p:by>
                                    </p:animClr>
                                    <p:animClr clrSpc="hsl" dir="cw">
                                      <p:cBhvr>
                                        <p:cTn id="72" dur="500" fill="hold"/>
                                        <p:tgtEl>
                                          <p:spTgt spid="24"/>
                                        </p:tgtEl>
                                        <p:attrNameLst>
                                          <p:attrName>stroke.color</p:attrName>
                                        </p:attrNameLst>
                                      </p:cBhvr>
                                      <p:by>
                                        <p:hsl h="0" s="-12549" l="-25098"/>
                                      </p:by>
                                    </p:animClr>
                                    <p:set>
                                      <p:cBhvr>
                                        <p:cTn id="73" dur="500" fill="hold"/>
                                        <p:tgtEl>
                                          <p:spTgt spid="24"/>
                                        </p:tgtEl>
                                        <p:attrNameLst>
                                          <p:attrName>fill.type</p:attrName>
                                        </p:attrNameLst>
                                      </p:cBhvr>
                                      <p:to>
                                        <p:strVal val="solid"/>
                                      </p:to>
                                    </p:set>
                                  </p:childTnLst>
                                </p:cTn>
                              </p:par>
                              <p:par>
                                <p:cTn id="74" presetID="24" presetClass="emph" presetSubtype="0" fill="hold" nodeType="withEffect">
                                  <p:stCondLst>
                                    <p:cond delay="0"/>
                                  </p:stCondLst>
                                  <p:childTnLst>
                                    <p:animClr clrSpc="hsl" dir="cw">
                                      <p:cBhvr override="childStyle">
                                        <p:cTn id="75" dur="500" fill="hold"/>
                                        <p:tgtEl>
                                          <p:spTgt spid="25"/>
                                        </p:tgtEl>
                                        <p:attrNameLst>
                                          <p:attrName>style.color</p:attrName>
                                        </p:attrNameLst>
                                      </p:cBhvr>
                                      <p:by>
                                        <p:hsl h="0" s="-12549" l="-25098"/>
                                      </p:by>
                                    </p:animClr>
                                    <p:animClr clrSpc="hsl" dir="cw">
                                      <p:cBhvr>
                                        <p:cTn id="76" dur="500" fill="hold"/>
                                        <p:tgtEl>
                                          <p:spTgt spid="25"/>
                                        </p:tgtEl>
                                        <p:attrNameLst>
                                          <p:attrName>fillcolor</p:attrName>
                                        </p:attrNameLst>
                                      </p:cBhvr>
                                      <p:by>
                                        <p:hsl h="0" s="-12549" l="-25098"/>
                                      </p:by>
                                    </p:animClr>
                                    <p:animClr clrSpc="hsl" dir="cw">
                                      <p:cBhvr>
                                        <p:cTn id="77" dur="500" fill="hold"/>
                                        <p:tgtEl>
                                          <p:spTgt spid="25"/>
                                        </p:tgtEl>
                                        <p:attrNameLst>
                                          <p:attrName>stroke.color</p:attrName>
                                        </p:attrNameLst>
                                      </p:cBhvr>
                                      <p:by>
                                        <p:hsl h="0" s="-12549" l="-25098"/>
                                      </p:by>
                                    </p:animClr>
                                    <p:set>
                                      <p:cBhvr>
                                        <p:cTn id="78" dur="500" fill="hold"/>
                                        <p:tgtEl>
                                          <p:spTgt spid="25"/>
                                        </p:tgtEl>
                                        <p:attrNameLst>
                                          <p:attrName>fill.type</p:attrName>
                                        </p:attrNameLst>
                                      </p:cBhvr>
                                      <p:to>
                                        <p:strVal val="solid"/>
                                      </p:to>
                                    </p:set>
                                  </p:childTnLst>
                                </p:cTn>
                              </p:par>
                              <p:par>
                                <p:cTn id="79" presetID="24" presetClass="emph" presetSubtype="0" fill="hold" nodeType="withEffect">
                                  <p:stCondLst>
                                    <p:cond delay="0"/>
                                  </p:stCondLst>
                                  <p:childTnLst>
                                    <p:animClr clrSpc="hsl" dir="cw">
                                      <p:cBhvr override="childStyle">
                                        <p:cTn id="80" dur="500" fill="hold"/>
                                        <p:tgtEl>
                                          <p:spTgt spid="26"/>
                                        </p:tgtEl>
                                        <p:attrNameLst>
                                          <p:attrName>style.color</p:attrName>
                                        </p:attrNameLst>
                                      </p:cBhvr>
                                      <p:by>
                                        <p:hsl h="0" s="-12549" l="-25098"/>
                                      </p:by>
                                    </p:animClr>
                                    <p:animClr clrSpc="hsl" dir="cw">
                                      <p:cBhvr>
                                        <p:cTn id="81" dur="500" fill="hold"/>
                                        <p:tgtEl>
                                          <p:spTgt spid="26"/>
                                        </p:tgtEl>
                                        <p:attrNameLst>
                                          <p:attrName>fillcolor</p:attrName>
                                        </p:attrNameLst>
                                      </p:cBhvr>
                                      <p:by>
                                        <p:hsl h="0" s="-12549" l="-25098"/>
                                      </p:by>
                                    </p:animClr>
                                    <p:animClr clrSpc="hsl" dir="cw">
                                      <p:cBhvr>
                                        <p:cTn id="82" dur="500" fill="hold"/>
                                        <p:tgtEl>
                                          <p:spTgt spid="26"/>
                                        </p:tgtEl>
                                        <p:attrNameLst>
                                          <p:attrName>stroke.color</p:attrName>
                                        </p:attrNameLst>
                                      </p:cBhvr>
                                      <p:by>
                                        <p:hsl h="0" s="-12549" l="-25098"/>
                                      </p:by>
                                    </p:animClr>
                                    <p:set>
                                      <p:cBhvr>
                                        <p:cTn id="83" dur="500" fill="hold"/>
                                        <p:tgtEl>
                                          <p:spTgt spid="26"/>
                                        </p:tgtEl>
                                        <p:attrNameLst>
                                          <p:attrName>fill.type</p:attrName>
                                        </p:attrNameLst>
                                      </p:cBhvr>
                                      <p:to>
                                        <p:strVal val="solid"/>
                                      </p:to>
                                    </p:set>
                                  </p:childTnLst>
                                </p:cTn>
                              </p:par>
                              <p:par>
                                <p:cTn id="84" presetID="24" presetClass="emph" presetSubtype="0" fill="hold" nodeType="withEffect">
                                  <p:stCondLst>
                                    <p:cond delay="0"/>
                                  </p:stCondLst>
                                  <p:childTnLst>
                                    <p:animClr clrSpc="hsl" dir="cw">
                                      <p:cBhvr override="childStyle">
                                        <p:cTn id="85" dur="500" fill="hold"/>
                                        <p:tgtEl>
                                          <p:spTgt spid="27"/>
                                        </p:tgtEl>
                                        <p:attrNameLst>
                                          <p:attrName>style.color</p:attrName>
                                        </p:attrNameLst>
                                      </p:cBhvr>
                                      <p:by>
                                        <p:hsl h="0" s="-12549" l="-25098"/>
                                      </p:by>
                                    </p:animClr>
                                    <p:animClr clrSpc="hsl" dir="cw">
                                      <p:cBhvr>
                                        <p:cTn id="86" dur="500" fill="hold"/>
                                        <p:tgtEl>
                                          <p:spTgt spid="27"/>
                                        </p:tgtEl>
                                        <p:attrNameLst>
                                          <p:attrName>fillcolor</p:attrName>
                                        </p:attrNameLst>
                                      </p:cBhvr>
                                      <p:by>
                                        <p:hsl h="0" s="-12549" l="-25098"/>
                                      </p:by>
                                    </p:animClr>
                                    <p:animClr clrSpc="hsl" dir="cw">
                                      <p:cBhvr>
                                        <p:cTn id="87" dur="500" fill="hold"/>
                                        <p:tgtEl>
                                          <p:spTgt spid="27"/>
                                        </p:tgtEl>
                                        <p:attrNameLst>
                                          <p:attrName>stroke.color</p:attrName>
                                        </p:attrNameLst>
                                      </p:cBhvr>
                                      <p:by>
                                        <p:hsl h="0" s="-12549" l="-25098"/>
                                      </p:by>
                                    </p:animClr>
                                    <p:set>
                                      <p:cBhvr>
                                        <p:cTn id="88" dur="500" fill="hold"/>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1636" y="2578351"/>
            <a:ext cx="3439886" cy="2579915"/>
          </a:xfrm>
          <a:prstGeom prst="rect">
            <a:avLst/>
          </a:prstGeom>
        </p:spPr>
      </p:pic>
      <p:sp>
        <p:nvSpPr>
          <p:cNvPr id="6" name="Rectangle 5"/>
          <p:cNvSpPr/>
          <p:nvPr/>
        </p:nvSpPr>
        <p:spPr>
          <a:xfrm>
            <a:off x="5188279" y="82892"/>
            <a:ext cx="3820277" cy="400110"/>
          </a:xfrm>
          <a:prstGeom prst="rect">
            <a:avLst/>
          </a:prstGeom>
          <a:solidFill>
            <a:schemeClr val="bg1">
              <a:lumMod val="95000"/>
            </a:schemeClr>
          </a:solidFill>
          <a:ln>
            <a:noFill/>
          </a:ln>
        </p:spPr>
        <p:txBody>
          <a:bodyPr wrap="none">
            <a:spAutoFit/>
          </a:bodyPr>
          <a:lstStyle/>
          <a:p>
            <a:pPr>
              <a:defRPr/>
            </a:pPr>
            <a:r>
              <a:rPr lang="fa-IR" sz="2000" b="1" dirty="0">
                <a:ln w="1905"/>
                <a:solidFill>
                  <a:schemeClr val="tx2"/>
                </a:solidFill>
                <a:effectLst>
                  <a:innerShdw blurRad="69850" dist="43180" dir="5400000">
                    <a:srgbClr val="000000">
                      <a:alpha val="65000"/>
                    </a:srgbClr>
                  </a:innerShdw>
                </a:effectLst>
                <a:latin typeface="+mj-lt"/>
                <a:cs typeface="B Titr" panose="00000700000000000000" pitchFamily="2" charset="-78"/>
              </a:rPr>
              <a:t>نمونه ای از برداشت های میدانی </a:t>
            </a:r>
            <a:r>
              <a:rPr lang="fa-IR" sz="2000" b="1" dirty="0" smtClean="0">
                <a:ln w="1905"/>
                <a:solidFill>
                  <a:schemeClr val="tx2"/>
                </a:solidFill>
                <a:effectLst>
                  <a:innerShdw blurRad="69850" dist="43180" dir="5400000">
                    <a:srgbClr val="000000">
                      <a:alpha val="65000"/>
                    </a:srgbClr>
                  </a:innerShdw>
                </a:effectLst>
                <a:latin typeface="+mj-lt"/>
                <a:cs typeface="B Titr" panose="00000700000000000000" pitchFamily="2" charset="-78"/>
              </a:rPr>
              <a:t>روستاها</a:t>
            </a:r>
            <a:endParaRPr lang="en-US" sz="2000" b="1" dirty="0">
              <a:ln w="1905"/>
              <a:solidFill>
                <a:schemeClr val="tx2"/>
              </a:solidFill>
              <a:effectLst>
                <a:innerShdw blurRad="69850" dist="43180" dir="5400000">
                  <a:srgbClr val="000000">
                    <a:alpha val="65000"/>
                  </a:srgbClr>
                </a:innerShdw>
              </a:effectLst>
              <a:latin typeface="+mj-lt"/>
              <a:cs typeface="B Titr" panose="00000700000000000000" pitchFamily="2" charset="-78"/>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33256"/>
            <a:ext cx="2699657" cy="202474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51" y="2973362"/>
            <a:ext cx="2699657" cy="202474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15" y="755294"/>
            <a:ext cx="2699657" cy="2024743"/>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1750" y="676327"/>
            <a:ext cx="2606467" cy="195485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0185" y="1231825"/>
            <a:ext cx="3298371" cy="2473778"/>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1755" y="4193718"/>
            <a:ext cx="3439886" cy="2579915"/>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9043" y="3868308"/>
            <a:ext cx="2918303" cy="2188728"/>
          </a:xfrm>
          <a:prstGeom prst="rect">
            <a:avLst/>
          </a:prstGeom>
        </p:spPr>
      </p:pic>
    </p:spTree>
    <p:extLst>
      <p:ext uri="{BB962C8B-B14F-4D97-AF65-F5344CB8AC3E}">
        <p14:creationId xmlns:p14="http://schemas.microsoft.com/office/powerpoint/2010/main" val="552228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6893822" y="144663"/>
            <a:ext cx="1795684" cy="461665"/>
          </a:xfrm>
          <a:prstGeom prst="rect">
            <a:avLst/>
          </a:prstGeom>
        </p:spPr>
        <p:txBody>
          <a:bodyPr wrap="none">
            <a:spAutoFit/>
          </a:bodyPr>
          <a:lstStyle/>
          <a:p>
            <a:r>
              <a:rPr lang="ar-SA" b="1" dirty="0">
                <a:ln>
                  <a:solidFill>
                    <a:srgbClr val="6C4916"/>
                  </a:solidFill>
                </a:ln>
                <a:solidFill>
                  <a:srgbClr val="B17825"/>
                </a:solidFill>
                <a:latin typeface="Calibri" panose="020F0502020204030204" pitchFamily="34" charset="0"/>
                <a:ea typeface="Calibri" panose="020F0502020204030204" pitchFamily="34" charset="0"/>
                <a:cs typeface="Arial" panose="020B0604020202020204" pitchFamily="34" charset="0"/>
              </a:rPr>
              <a:t>موقعیت منظومه</a:t>
            </a:r>
            <a:endParaRPr lang="en-US" b="1" dirty="0">
              <a:ln>
                <a:solidFill>
                  <a:srgbClr val="6C4916"/>
                </a:solidFill>
              </a:ln>
              <a:solidFill>
                <a:srgbClr val="B17825"/>
              </a:solidFill>
            </a:endParaRPr>
          </a:p>
        </p:txBody>
      </p:sp>
      <p:sp>
        <p:nvSpPr>
          <p:cNvPr id="5" name="Rectangle 4"/>
          <p:cNvSpPr/>
          <p:nvPr/>
        </p:nvSpPr>
        <p:spPr>
          <a:xfrm>
            <a:off x="381001" y="774603"/>
            <a:ext cx="8461558" cy="3170099"/>
          </a:xfrm>
          <a:prstGeom prst="rect">
            <a:avLst/>
          </a:prstGeom>
          <a:solidFill>
            <a:schemeClr val="accent1">
              <a:lumMod val="40000"/>
              <a:lumOff val="60000"/>
            </a:schemeClr>
          </a:solidFill>
          <a:ln>
            <a:solidFill>
              <a:schemeClr val="accent1"/>
            </a:solidFill>
          </a:ln>
        </p:spPr>
        <p:txBody>
          <a:bodyPr wrap="square">
            <a:spAutoFit/>
          </a:bodyPr>
          <a:lstStyle/>
          <a:p>
            <a:pPr algn="just" rtl="1"/>
            <a:r>
              <a:rPr lang="ar-SA" sz="2000" dirty="0">
                <a:cs typeface="B Nazanin" panose="00000400000000000000" pitchFamily="2" charset="-78"/>
              </a:rPr>
              <a:t>شهرستان طارم یکی ازشهرستان‌های استان زنجان است که در شمال شرق استان قرار گرفته است. شهرستان طارم شامل دو بخش چورزق و مرکزی، دو شهر، پنج دهستان و 150 آبادی است. از این تعداد 99 آبادی دارای سکنه و 51 آبادی خالی از سکنه است</a:t>
            </a:r>
            <a:r>
              <a:rPr lang="en-US" sz="2000" dirty="0">
                <a:cs typeface="B Nazanin" panose="00000400000000000000" pitchFamily="2" charset="-78"/>
              </a:rPr>
              <a:t>.</a:t>
            </a:r>
            <a:r>
              <a:rPr lang="ar-SA" sz="2000" dirty="0">
                <a:cs typeface="B Nazanin" panose="00000400000000000000" pitchFamily="2" charset="-78"/>
              </a:rPr>
              <a:t> بخش مرکزی شهرستان طارم از سه دهستان آببر، گیلوان و درام تشکیل یافته است. مرکز شهرستان طارم شهر آببر می­باشد(نقشه 2).</a:t>
            </a:r>
            <a:endParaRPr lang="en-US" sz="2000" dirty="0">
              <a:cs typeface="B Nazanin" panose="00000400000000000000" pitchFamily="2" charset="-78"/>
            </a:endParaRPr>
          </a:p>
          <a:p>
            <a:pPr algn="just" rtl="1"/>
            <a:r>
              <a:rPr lang="ar-SA" sz="2000" dirty="0">
                <a:cs typeface="B Nazanin" panose="00000400000000000000" pitchFamily="2" charset="-78"/>
              </a:rPr>
              <a:t>‌طبق مصوبه هیأت وزیران در جلسه مورخ 2/2/1366 دهستان آببر ‌به مرکزیت روستای آببر مشتمل بر 15 روستا، مزرعه و مکان، دهستان گیلوان ‌به مرکزیت روستای گیلوان مشتمل بر 69روستا، مزرعه و مکان و دهستان درام ‌به مرکزیت روستای درام مشتمل بر 26 روستا، مزرعه و مکان تشکیل شده است. طبق سرشماری سال 1395 دهستان آببر مشتمل بر 13 سکونتگاه دارای سکنه (1 نقطه شهری، 10 روستا و 2 مزرعه مستقل) است. دهستان درام دارای 23 سکونتگاه دارای سکنه (14 روستا و 9 مزرعه مستقل) و دهستان دارای 23 سکونتگاه دارای سکنه (18 روستا و 5 مزرعه مستقل) است</a:t>
            </a:r>
            <a:r>
              <a:rPr lang="ar-SA" sz="2000" dirty="0" smtClean="0">
                <a:cs typeface="B Nazanin" panose="00000400000000000000" pitchFamily="2" charset="-78"/>
              </a:rPr>
              <a:t>.</a:t>
            </a:r>
            <a:endParaRPr lang="en-US" sz="2000" dirty="0">
              <a:cs typeface="B Nazanin" panose="00000400000000000000" pitchFamily="2" charset="-78"/>
            </a:endParaRPr>
          </a:p>
        </p:txBody>
      </p:sp>
      <p:sp>
        <p:nvSpPr>
          <p:cNvPr id="9" name="Rectangle 8"/>
          <p:cNvSpPr/>
          <p:nvPr/>
        </p:nvSpPr>
        <p:spPr>
          <a:xfrm>
            <a:off x="1796145" y="4140085"/>
            <a:ext cx="5519963" cy="388696"/>
          </a:xfrm>
          <a:prstGeom prst="rect">
            <a:avLst/>
          </a:prstGeom>
        </p:spPr>
        <p:txBody>
          <a:bodyPr wrap="square">
            <a:spAutoFit/>
          </a:bodyPr>
          <a:lstStyle/>
          <a:p>
            <a:pPr algn="ctr">
              <a:lnSpc>
                <a:spcPct val="107000"/>
              </a:lnSpc>
              <a:spcAft>
                <a:spcPts val="800"/>
              </a:spcAft>
              <a:tabLst>
                <a:tab pos="3371850" algn="l"/>
              </a:tabLst>
            </a:pPr>
            <a:r>
              <a:rPr lang="fa-IR" sz="1800" b="1" dirty="0">
                <a:latin typeface="Calibri" panose="020F0502020204030204" pitchFamily="34" charset="0"/>
                <a:ea typeface="Calibri" panose="020F0502020204030204" pitchFamily="34" charset="0"/>
                <a:cs typeface="B Nazanin" panose="00000400000000000000" pitchFamily="2" charset="-78"/>
              </a:rPr>
              <a:t>تراکم جمعیتی دهستان های بخش مرکزی شهرستان </a:t>
            </a:r>
            <a:r>
              <a:rPr lang="fa-IR" sz="1800" b="1" dirty="0" smtClean="0">
                <a:latin typeface="Calibri" panose="020F0502020204030204" pitchFamily="34" charset="0"/>
                <a:ea typeface="Calibri" panose="020F0502020204030204" pitchFamily="34" charset="0"/>
                <a:cs typeface="B Nazanin" panose="00000400000000000000" pitchFamily="2" charset="-78"/>
              </a:rPr>
              <a:t>طارم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73660622"/>
              </p:ext>
            </p:extLst>
          </p:nvPr>
        </p:nvGraphicFramePr>
        <p:xfrm>
          <a:off x="1040040" y="4583726"/>
          <a:ext cx="6917417" cy="1665467"/>
        </p:xfrm>
        <a:graphic>
          <a:graphicData uri="http://schemas.openxmlformats.org/drawingml/2006/table">
            <a:tbl>
              <a:tblPr rtl="1" firstRow="1" firstCol="1" bandRow="1">
                <a:tableStyleId>{C4B1156A-380E-4F78-BDF5-A606A8083BF9}</a:tableStyleId>
              </a:tblPr>
              <a:tblGrid>
                <a:gridCol w="1098338"/>
                <a:gridCol w="890137"/>
                <a:gridCol w="814701"/>
                <a:gridCol w="980659"/>
                <a:gridCol w="1814219"/>
                <a:gridCol w="814701"/>
                <a:gridCol w="504662"/>
              </a:tblGrid>
              <a:tr h="265915">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 </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آبادی</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بدون سکنه</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دارای سکنه</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fa-IR" sz="1100" b="1" dirty="0" smtClean="0">
                          <a:effectLst/>
                          <a:cs typeface="B Nazanin" panose="00000400000000000000" pitchFamily="2" charset="-78"/>
                        </a:rPr>
                        <a:t>زیر 20 خانوار</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روستا</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شهر</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FFEDB3"/>
                    </a:solidFill>
                  </a:tcPr>
                </a:tc>
              </a:tr>
              <a:tr h="349888">
                <a:tc>
                  <a:txBody>
                    <a:bodyPr/>
                    <a:lstStyle/>
                    <a:p>
                      <a:pPr marL="0" marR="0" algn="ctr" rtl="1">
                        <a:lnSpc>
                          <a:spcPct val="115000"/>
                        </a:lnSpc>
                        <a:spcBef>
                          <a:spcPts val="0"/>
                        </a:spcBef>
                        <a:spcAft>
                          <a:spcPts val="0"/>
                        </a:spcAft>
                      </a:pPr>
                      <a:r>
                        <a:rPr lang="ar-SA" sz="1100" b="1">
                          <a:effectLst/>
                          <a:cs typeface="B Nazanin" panose="00000400000000000000" pitchFamily="2" charset="-78"/>
                        </a:rPr>
                        <a:t>بخش مرکزی</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100</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41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59</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16</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42</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FFEDB3"/>
                    </a:solidFill>
                  </a:tcPr>
                </a:tc>
              </a:tr>
              <a:tr h="349888">
                <a:tc>
                  <a:txBody>
                    <a:bodyPr/>
                    <a:lstStyle/>
                    <a:p>
                      <a:pPr marL="0" marR="0" algn="ctr" rtl="1">
                        <a:lnSpc>
                          <a:spcPct val="115000"/>
                        </a:lnSpc>
                        <a:spcBef>
                          <a:spcPts val="0"/>
                        </a:spcBef>
                        <a:spcAft>
                          <a:spcPts val="0"/>
                        </a:spcAft>
                      </a:pPr>
                      <a:r>
                        <a:rPr lang="ar-SA" sz="1100" b="1">
                          <a:effectLst/>
                          <a:cs typeface="B Nazanin" panose="00000400000000000000" pitchFamily="2" charset="-78"/>
                        </a:rPr>
                        <a:t>دهستان آببر</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18</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5</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13</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2</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10</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FFEDB3"/>
                    </a:solidFill>
                  </a:tcPr>
                </a:tc>
              </a:tr>
              <a:tr h="349888">
                <a:tc>
                  <a:txBody>
                    <a:bodyPr/>
                    <a:lstStyle/>
                    <a:p>
                      <a:pPr marL="0" marR="0" algn="ctr" rtl="1">
                        <a:lnSpc>
                          <a:spcPct val="115000"/>
                        </a:lnSpc>
                        <a:spcBef>
                          <a:spcPts val="0"/>
                        </a:spcBef>
                        <a:spcAft>
                          <a:spcPts val="0"/>
                        </a:spcAft>
                      </a:pPr>
                      <a:r>
                        <a:rPr lang="ar-SA" sz="1100" b="1">
                          <a:effectLst/>
                          <a:cs typeface="B Nazanin" panose="00000400000000000000" pitchFamily="2" charset="-78"/>
                        </a:rPr>
                        <a:t>دهستان درام</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41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18</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23</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9</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14</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0</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FFEDB3"/>
                    </a:solidFill>
                  </a:tcPr>
                </a:tc>
              </a:tr>
              <a:tr h="349888">
                <a:tc>
                  <a:txBody>
                    <a:bodyPr/>
                    <a:lstStyle/>
                    <a:p>
                      <a:pPr marL="0" marR="0" algn="ctr" rtl="1">
                        <a:lnSpc>
                          <a:spcPct val="115000"/>
                        </a:lnSpc>
                        <a:spcBef>
                          <a:spcPts val="0"/>
                        </a:spcBef>
                        <a:spcAft>
                          <a:spcPts val="0"/>
                        </a:spcAft>
                      </a:pPr>
                      <a:r>
                        <a:rPr lang="ar-SA" sz="1100" b="1">
                          <a:effectLst/>
                          <a:cs typeface="B Nazanin" panose="00000400000000000000" pitchFamily="2" charset="-78"/>
                        </a:rPr>
                        <a:t>دهستان گیلوان</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41</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18</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23</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5</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a:effectLst/>
                          <a:cs typeface="B Nazanin" panose="00000400000000000000" pitchFamily="2" charset="-78"/>
                        </a:rPr>
                        <a:t>18</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EDB3"/>
                    </a:solidFill>
                  </a:tcPr>
                </a:tc>
                <a:tc>
                  <a:txBody>
                    <a:bodyPr/>
                    <a:lstStyle/>
                    <a:p>
                      <a:pPr marL="0" marR="0" algn="ctr" rtl="1">
                        <a:lnSpc>
                          <a:spcPct val="115000"/>
                        </a:lnSpc>
                        <a:spcBef>
                          <a:spcPts val="0"/>
                        </a:spcBef>
                        <a:spcAft>
                          <a:spcPts val="0"/>
                        </a:spcAft>
                      </a:pPr>
                      <a:r>
                        <a:rPr lang="ar-SA" sz="1100" b="1" dirty="0">
                          <a:effectLst/>
                          <a:cs typeface="B Nazanin" panose="00000400000000000000" pitchFamily="2" charset="-78"/>
                        </a:rPr>
                        <a:t>0</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FFEDB3"/>
                    </a:solidFill>
                  </a:tcPr>
                </a:tc>
              </a:tr>
            </a:tbl>
          </a:graphicData>
        </a:graphic>
      </p:graphicFrame>
    </p:spTree>
    <p:extLst>
      <p:ext uri="{BB962C8B-B14F-4D97-AF65-F5344CB8AC3E}">
        <p14:creationId xmlns:p14="http://schemas.microsoft.com/office/powerpoint/2010/main" val="901779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6480166" y="82241"/>
            <a:ext cx="2116285" cy="523220"/>
          </a:xfrm>
          <a:prstGeom prst="rect">
            <a:avLst/>
          </a:prstGeom>
          <a:noFill/>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موقعیت منظومه</a:t>
            </a:r>
            <a:endParaRPr lang="en-US" sz="2800" b="1" dirty="0">
              <a:ln>
                <a:solidFill>
                  <a:srgbClr val="6C4916"/>
                </a:solidFill>
              </a:ln>
              <a:solidFill>
                <a:srgbClr val="B17825"/>
              </a:solidFill>
              <a:cs typeface="B Nazanin" panose="00000400000000000000" pitchFamily="2" charset="-78"/>
            </a:endParaRPr>
          </a:p>
        </p:txBody>
      </p:sp>
      <p:pic>
        <p:nvPicPr>
          <p:cNvPr id="6" name="Picture 5" descr="Description: 1.jpg"/>
          <p:cNvPicPr/>
          <p:nvPr/>
        </p:nvPicPr>
        <p:blipFill>
          <a:blip r:embed="rId2" cstate="print"/>
          <a:srcRect/>
          <a:stretch>
            <a:fillRect/>
          </a:stretch>
        </p:blipFill>
        <p:spPr bwMode="auto">
          <a:xfrm>
            <a:off x="631372" y="773736"/>
            <a:ext cx="7965080" cy="564373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9308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3976521" y="93431"/>
            <a:ext cx="4830168" cy="523220"/>
          </a:xfrm>
          <a:prstGeom prst="rect">
            <a:avLst/>
          </a:prstGeom>
          <a:noFill/>
        </p:spPr>
        <p:txBody>
          <a:bodyPr wrap="none">
            <a:spAutoFit/>
          </a:bodyPr>
          <a:lstStyle/>
          <a:p>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محدوده و سکونتگاه های بخش مرکزی</a:t>
            </a:r>
            <a:endParaRPr lang="en-US" sz="2800" b="1" dirty="0">
              <a:ln>
                <a:solidFill>
                  <a:srgbClr val="6C4916"/>
                </a:solidFill>
              </a:ln>
              <a:solidFill>
                <a:srgbClr val="B17825"/>
              </a:solidFill>
              <a:cs typeface="B Nazanin" panose="00000400000000000000" pitchFamily="2" charset="-78"/>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593137" y="784926"/>
            <a:ext cx="7516719" cy="5311867"/>
          </a:xfrm>
          <a:prstGeom prst="rect">
            <a:avLst/>
          </a:prstGeom>
        </p:spPr>
      </p:pic>
    </p:spTree>
    <p:extLst>
      <p:ext uri="{BB962C8B-B14F-4D97-AF65-F5344CB8AC3E}">
        <p14:creationId xmlns:p14="http://schemas.microsoft.com/office/powerpoint/2010/main" val="2814456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graphicFrame>
        <p:nvGraphicFramePr>
          <p:cNvPr id="4" name="Diagram 3"/>
          <p:cNvGraphicFramePr/>
          <p:nvPr>
            <p:extLst/>
          </p:nvPr>
        </p:nvGraphicFramePr>
        <p:xfrm>
          <a:off x="315686" y="293914"/>
          <a:ext cx="8599714" cy="5693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800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7103154" y="1961661"/>
            <a:ext cx="1872798" cy="1384995"/>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شاخص‌های وضعیت توسعة بخش</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p:cNvPicPr>
            <a:picLocks noChangeAspect="1"/>
          </p:cNvPicPr>
          <p:nvPr/>
        </p:nvPicPr>
        <p:blipFill rotWithShape="1">
          <a:blip r:embed="rId2"/>
          <a:srcRect l="621" t="1138" r="901"/>
          <a:stretch/>
        </p:blipFill>
        <p:spPr>
          <a:xfrm>
            <a:off x="130630" y="548640"/>
            <a:ext cx="7223760" cy="5674299"/>
          </a:xfrm>
          <a:prstGeom prst="rect">
            <a:avLst/>
          </a:prstGeom>
        </p:spPr>
      </p:pic>
    </p:spTree>
    <p:extLst>
      <p:ext uri="{BB962C8B-B14F-4D97-AF65-F5344CB8AC3E}">
        <p14:creationId xmlns:p14="http://schemas.microsoft.com/office/powerpoint/2010/main" val="343237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6" name="Rectangle 5"/>
          <p:cNvSpPr/>
          <p:nvPr/>
        </p:nvSpPr>
        <p:spPr>
          <a:xfrm>
            <a:off x="6035669" y="223424"/>
            <a:ext cx="2622834"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اقتصادی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549002" y="809626"/>
            <a:ext cx="7982493" cy="3293209"/>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مهترین قابلیت اقتصادی منطقه، دسترسی به منابع آب کافی و خاک برای انجام فعالیت کشاورزی ؛</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تنوع بالای محصولات کشاورزی از توان‌های عمده بخش مرکزی شهرستان طارم؛</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محصول زیتون به عنوان تولید اول بخش؛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امکان توسعة صنایع تبدیلی و تکمیلی؛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تولید بیش از 30 درصد از محصول زیتون کشور، 45 درصد کل گوجه فرنگی استان زنجان و تولید  30 درصد سیر کشور و صادرات محصول سیر به کشورهای آذربایجان، روسیه و کشورهای حوز</a:t>
            </a:r>
            <a:r>
              <a:rPr lang="fa-IR" sz="1600" b="1" dirty="0">
                <a:latin typeface="irsans"/>
                <a:ea typeface="Times New Roman" panose="02020603050405020304" pitchFamily="18" charset="0"/>
                <a:cs typeface="B Nazanin" panose="00000400000000000000" pitchFamily="2" charset="-78"/>
              </a:rPr>
              <a:t>ة</a:t>
            </a:r>
            <a:r>
              <a:rPr lang="fa-IR" sz="1600" b="1" dirty="0">
                <a:ea typeface="Times New Roman" panose="02020603050405020304" pitchFamily="18" charset="0"/>
                <a:cs typeface="B Nazanin" panose="00000400000000000000" pitchFamily="2" charset="-78"/>
              </a:rPr>
              <a:t> خلیج فارس؛</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وجود سرمایه‌گذاران توانمند و بالقوه بومی جهت استفاده از آنها در زمینة سرمایه‌گذاری‌های اقتصادی در سطح بخش.</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و بازگشت اراضی باغی در مناطق پایین دستی با محصولاتی که از لحاظ اقتصادی مقرون به صرفه باشد از جمله توسعه باغات انجیر، توت، گلابی و غیره.</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و بازکشت اراضی بالا دستی با محصولاتی با ارقام جدید از جمله گیلاس، گردو، فندق و غیره که دارای توجیح اقتصادی خوبی در شرایط حاضر می باشند.</a:t>
            </a:r>
            <a:endParaRPr lang="en-US" sz="1600" b="1" dirty="0">
              <a:effectLst/>
            </a:endParaRPr>
          </a:p>
        </p:txBody>
      </p:sp>
      <p:sp>
        <p:nvSpPr>
          <p:cNvPr id="7" name="Rectangle 6"/>
          <p:cNvSpPr/>
          <p:nvPr/>
        </p:nvSpPr>
        <p:spPr>
          <a:xfrm>
            <a:off x="549002" y="4909501"/>
            <a:ext cx="8036195" cy="1175706"/>
          </a:xfrm>
          <a:prstGeom prst="rect">
            <a:avLst/>
          </a:prstGeom>
          <a:solidFill>
            <a:schemeClr val="bg1"/>
          </a:solidFill>
          <a:ln>
            <a:solidFill>
              <a:srgbClr val="FF0000"/>
            </a:solidFill>
          </a:ln>
        </p:spPr>
        <p:txBody>
          <a:bodyPr wrap="square">
            <a:spAutoFit/>
          </a:bodyPr>
          <a:lstStyle/>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بالا بودن میزان نرخ رشد جمعیت در بخش مرکزی طارم؛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انسجام فرهنگی و گروهی بین طوایف؛</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مشارکت و همکاری  اهالی در امور مربوط به روستا؛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وجود تشکل و اتحادیه‌ها در سطح بخش از جمله اتحادیه زنبوردارن و زیتون کاران</a:t>
            </a:r>
            <a:r>
              <a:rPr lang="fa-IR" sz="1400" b="1" dirty="0">
                <a:ea typeface="Times New Roman" panose="02020603050405020304" pitchFamily="18" charset="0"/>
                <a:cs typeface="B Nazanin" panose="00000400000000000000" pitchFamily="2" charset="-78"/>
              </a:rPr>
              <a:t>. </a:t>
            </a:r>
            <a:endParaRPr lang="en-US" sz="1400" b="1" dirty="0">
              <a:effectLst/>
            </a:endParaRPr>
          </a:p>
        </p:txBody>
      </p:sp>
      <p:sp>
        <p:nvSpPr>
          <p:cNvPr id="8" name="Rectangle 7"/>
          <p:cNvSpPr/>
          <p:nvPr/>
        </p:nvSpPr>
        <p:spPr>
          <a:xfrm>
            <a:off x="6022845" y="4256973"/>
            <a:ext cx="2635658"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اجتماعی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831985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2509" r="32509"/>
          <a:stretch>
            <a:fillRect/>
          </a:stretch>
        </p:blipFill>
        <p:spPr>
          <a:xfrm>
            <a:off x="458788" y="6469063"/>
            <a:ext cx="1212850" cy="388937"/>
          </a:xfrm>
        </p:spPr>
      </p:pic>
      <p:sp>
        <p:nvSpPr>
          <p:cNvPr id="6" name="Rectangle 5"/>
          <p:cNvSpPr/>
          <p:nvPr/>
        </p:nvSpPr>
        <p:spPr>
          <a:xfrm>
            <a:off x="2348398" y="3964518"/>
            <a:ext cx="3979862" cy="63182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fa-IR" sz="1600" b="1" dirty="0">
                <a:solidFill>
                  <a:schemeClr val="tx1">
                    <a:lumMod val="50000"/>
                  </a:schemeClr>
                </a:solidFill>
                <a:cs typeface="B Nazanin" panose="00000400000000000000" pitchFamily="2" charset="-78"/>
              </a:rPr>
              <a:t>شرکت مهندسین مشاور یورت شهر سبلان</a:t>
            </a:r>
            <a:endParaRPr lang="en-US" sz="1600" b="1" dirty="0">
              <a:solidFill>
                <a:schemeClr val="tx1">
                  <a:lumMod val="50000"/>
                </a:schemeClr>
              </a:solidFill>
              <a:cs typeface="B Nazanin" panose="00000400000000000000" pitchFamily="2" charset="-78"/>
            </a:endParaRPr>
          </a:p>
        </p:txBody>
      </p:sp>
      <p:sp>
        <p:nvSpPr>
          <p:cNvPr id="10" name="Rectangle 9"/>
          <p:cNvSpPr/>
          <p:nvPr/>
        </p:nvSpPr>
        <p:spPr>
          <a:xfrm>
            <a:off x="2435484" y="5113603"/>
            <a:ext cx="3979862" cy="63182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fa-IR" sz="1600" b="1" dirty="0" smtClean="0">
                <a:solidFill>
                  <a:schemeClr val="accent2">
                    <a:lumMod val="10000"/>
                  </a:schemeClr>
                </a:solidFill>
                <a:cs typeface="B Nazanin" panose="00000400000000000000" pitchFamily="2" charset="-78"/>
              </a:rPr>
              <a:t>مرداد ماه 1399</a:t>
            </a:r>
            <a:endParaRPr lang="en-US" sz="1600" b="1" dirty="0">
              <a:solidFill>
                <a:schemeClr val="accent2">
                  <a:lumMod val="10000"/>
                </a:schemeClr>
              </a:solidFill>
              <a:cs typeface="B Nazanin" panose="00000400000000000000" pitchFamily="2" charset="-78"/>
            </a:endParaRPr>
          </a:p>
        </p:txBody>
      </p:sp>
      <p:sp>
        <p:nvSpPr>
          <p:cNvPr id="14" name="Picture Placeholder 13"/>
          <p:cNvSpPr>
            <a:spLocks noGrp="1"/>
          </p:cNvSpPr>
          <p:nvPr>
            <p:ph type="pic" sz="quarter" idx="13"/>
          </p:nvPr>
        </p:nvSpPr>
        <p:spPr/>
      </p:sp>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8856" y="51497"/>
            <a:ext cx="8909731" cy="854808"/>
          </a:xfrm>
          <a:prstGeom prst="rect">
            <a:avLst/>
          </a:prstGeom>
        </p:spPr>
      </p:pic>
      <p:sp>
        <p:nvSpPr>
          <p:cNvPr id="17" name="Rectangle 16"/>
          <p:cNvSpPr/>
          <p:nvPr/>
        </p:nvSpPr>
        <p:spPr>
          <a:xfrm>
            <a:off x="1240972" y="1247154"/>
            <a:ext cx="6193550" cy="1569660"/>
          </a:xfrm>
          <a:prstGeom prst="rect">
            <a:avLst/>
          </a:prstGeom>
        </p:spPr>
        <p:txBody>
          <a:bodyPr wrap="square">
            <a:spAutoFit/>
          </a:bodyPr>
          <a:lstStyle/>
          <a:p>
            <a:pPr algn="ctr" rtl="1">
              <a:defRPr/>
            </a:pPr>
            <a:r>
              <a:rPr lang="fa-IR" sz="3200" b="1" dirty="0">
                <a:solidFill>
                  <a:schemeClr val="tx2"/>
                </a:solidFill>
                <a:latin typeface="IranNastaliq" panose="02000503000000020003" pitchFamily="2" charset="0"/>
                <a:cs typeface="IranNastaliq" panose="02000503000000020003" pitchFamily="2" charset="0"/>
              </a:rPr>
              <a:t>سند توسعه استان </a:t>
            </a:r>
            <a:r>
              <a:rPr lang="fa-IR" sz="3200" b="1" dirty="0" smtClean="0">
                <a:solidFill>
                  <a:schemeClr val="tx2"/>
                </a:solidFill>
                <a:latin typeface="IranNastaliq" panose="02000503000000020003" pitchFamily="2" charset="0"/>
                <a:cs typeface="IranNastaliq" panose="02000503000000020003" pitchFamily="2" charset="0"/>
              </a:rPr>
              <a:t>زنجان شهرستان طارم</a:t>
            </a:r>
          </a:p>
          <a:p>
            <a:pPr algn="ctr" rtl="1">
              <a:defRPr/>
            </a:pPr>
            <a:endParaRPr lang="fa-IR" sz="3200" b="1" dirty="0" smtClean="0">
              <a:solidFill>
                <a:schemeClr val="tx2"/>
              </a:solidFill>
              <a:latin typeface="IranNastaliq" panose="02000503000000020003" pitchFamily="2" charset="0"/>
              <a:cs typeface="IranNastaliq" panose="02000503000000020003" pitchFamily="2" charset="0"/>
            </a:endParaRPr>
          </a:p>
          <a:p>
            <a:pPr algn="ctr" rtl="1">
              <a:defRPr/>
            </a:pPr>
            <a:r>
              <a:rPr lang="fa-IR" sz="3200" b="1" dirty="0" smtClean="0">
                <a:solidFill>
                  <a:schemeClr val="tx2"/>
                </a:solidFill>
                <a:latin typeface="IranNastaliq" panose="02000503000000020003" pitchFamily="2" charset="0"/>
                <a:cs typeface="IranNastaliq" panose="02000503000000020003" pitchFamily="2" charset="0"/>
              </a:rPr>
              <a:t>بخش </a:t>
            </a:r>
            <a:r>
              <a:rPr lang="fa-IR" sz="3200" b="1" dirty="0">
                <a:solidFill>
                  <a:schemeClr val="tx2"/>
                </a:solidFill>
                <a:latin typeface="IranNastaliq" panose="02000503000000020003" pitchFamily="2" charset="0"/>
                <a:cs typeface="IranNastaliq" panose="02000503000000020003" pitchFamily="2" charset="0"/>
              </a:rPr>
              <a:t>مرکزی شهرستان </a:t>
            </a:r>
            <a:r>
              <a:rPr lang="fa-IR" sz="3200" b="1" dirty="0" smtClean="0">
                <a:solidFill>
                  <a:schemeClr val="tx2"/>
                </a:solidFill>
                <a:latin typeface="IranNastaliq" panose="02000503000000020003" pitchFamily="2" charset="0"/>
                <a:cs typeface="IranNastaliq" panose="02000503000000020003" pitchFamily="2" charset="0"/>
              </a:rPr>
              <a:t>طارم</a:t>
            </a:r>
            <a:endParaRPr lang="en-US" sz="3200" b="1" dirty="0">
              <a:solidFill>
                <a:schemeClr val="tx2"/>
              </a:solidFill>
              <a:latin typeface="IranNastaliq" panose="02000503000000020003" pitchFamily="2" charset="0"/>
              <a:cs typeface="IranNastaliq" panose="02000503000000020003" pitchFamily="2" charset="0"/>
            </a:endParaRPr>
          </a:p>
        </p:txBody>
      </p:sp>
    </p:spTree>
    <p:extLst>
      <p:ext uri="{BB962C8B-B14F-4D97-AF65-F5344CB8AC3E}">
        <p14:creationId xmlns:p14="http://schemas.microsoft.com/office/powerpoint/2010/main" val="632099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5456282" y="229076"/>
            <a:ext cx="3339376"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زیست محیطی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495300" y="879929"/>
            <a:ext cx="8142332" cy="1446550"/>
          </a:xfrm>
          <a:prstGeom prst="rect">
            <a:avLst/>
          </a:prstGeom>
          <a:solidFill>
            <a:schemeClr val="bg1"/>
          </a:solidFill>
          <a:ln>
            <a:solidFill>
              <a:srgbClr val="FF0000"/>
            </a:solidFill>
          </a:ln>
        </p:spPr>
        <p:txBody>
          <a:bodyPr wrap="square">
            <a:spAutoFit/>
          </a:bodyPr>
          <a:lstStyle/>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عبور رودخانه پرآب قزل اوزن و آبراهه‎های فرعی رودخانه؛ </a:t>
            </a:r>
            <a:endParaRPr lang="en-US" sz="1600" b="1" dirty="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4/45 درصد از مساحت منطقة مورد مطالعه در اراضی نسبتاً هموار با شیب عمومی‌2 تا 10 درصد؛</a:t>
            </a:r>
            <a:endParaRPr lang="en-US" sz="1600" b="1" dirty="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وجود خاک‌های آبرفتی در منطقه به همراه منابع آب کافی در قسمت های دشتی و هموار منطقه؛</a:t>
            </a:r>
            <a:endParaRPr lang="en-US" sz="1600" b="1" dirty="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بالا بودن تنوع گیاهی و وجود  9167 هكتار جنگل در سطح بخش؛</a:t>
            </a:r>
            <a:endParaRPr lang="en-US" sz="1600" b="1" dirty="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واقع شدن قسمت عمده‌ای از منطقه در محدوده شکار ممنوع. </a:t>
            </a:r>
            <a:endParaRPr lang="en-US" sz="1600" b="1" dirty="0">
              <a:effectLst/>
              <a:cs typeface="B Nazanin" panose="00000400000000000000" pitchFamily="2" charset="-78"/>
            </a:endParaRPr>
          </a:p>
        </p:txBody>
      </p:sp>
      <p:sp>
        <p:nvSpPr>
          <p:cNvPr id="7" name="Rectangle 6"/>
          <p:cNvSpPr/>
          <p:nvPr/>
        </p:nvSpPr>
        <p:spPr>
          <a:xfrm>
            <a:off x="495300" y="2844819"/>
            <a:ext cx="8142332" cy="1717393"/>
          </a:xfrm>
          <a:prstGeom prst="rect">
            <a:avLst/>
          </a:prstGeom>
          <a:solidFill>
            <a:schemeClr val="bg1"/>
          </a:solidFill>
          <a:ln>
            <a:solidFill>
              <a:srgbClr val="FF0000"/>
            </a:solidFill>
          </a:ln>
        </p:spPr>
        <p:txBody>
          <a:bodyPr wrap="square">
            <a:spAutoFit/>
          </a:bodyPr>
          <a:lstStyle/>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تنوع دسترسی‌ها به  سایر بخش ها:1-مسیر گیلوان-زنجان، 2-مسیر درام-زنجان، 3- مسیر گیلوان- </a:t>
            </a:r>
            <a:r>
              <a:rPr lang="en-US" sz="1600" b="1" dirty="0">
                <a:ea typeface="Times New Roman" panose="02020603050405020304" pitchFamily="18" charset="0"/>
                <a:cs typeface="B Nazanin" panose="00000400000000000000" pitchFamily="2" charset="-78"/>
              </a:rPr>
              <a:t>     </a:t>
            </a:r>
            <a:r>
              <a:rPr lang="fa-IR" sz="1600" b="1" dirty="0">
                <a:ea typeface="Times New Roman" panose="02020603050405020304" pitchFamily="18" charset="0"/>
                <a:cs typeface="B Nazanin" panose="00000400000000000000" pitchFamily="2" charset="-78"/>
              </a:rPr>
              <a:t>رودبار (منتهی به رشت-قزوین-کرج-تهران) و 4-مسیر درام-خلخال؛</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برخوردار بودن اغلب روستاهای بخش مرکزی طارم از خدمات آب، برق، گاز و تلفن؛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وضعیت مطلوب‌تر روستاهای دهستان آببر و گیلوان نسبت به دهستان درام به لحاظ دسترسی به خدمات زیرساختی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59 روستا دارای طرح ‌هادی. </a:t>
            </a:r>
            <a:endParaRPr lang="en-US" sz="1600" b="1" dirty="0">
              <a:effectLst/>
            </a:endParaRPr>
          </a:p>
        </p:txBody>
      </p:sp>
      <p:sp>
        <p:nvSpPr>
          <p:cNvPr id="8" name="Rectangle 7"/>
          <p:cNvSpPr/>
          <p:nvPr/>
        </p:nvSpPr>
        <p:spPr>
          <a:xfrm>
            <a:off x="5377735" y="2245016"/>
            <a:ext cx="3496470"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کالبدی- فضایی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267413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5728424" y="213494"/>
            <a:ext cx="2834430"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قابلیت‌ها</a:t>
            </a:r>
            <a:r>
              <a:rPr lang="fa-IR"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ی گردشگری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914401" y="1056467"/>
            <a:ext cx="7419702" cy="2259080"/>
          </a:xfrm>
          <a:prstGeom prst="rect">
            <a:avLst/>
          </a:prstGeom>
          <a:solidFill>
            <a:schemeClr val="bg1"/>
          </a:solidFill>
          <a:ln>
            <a:solidFill>
              <a:srgbClr val="FF0000"/>
            </a:solidFill>
          </a:ln>
        </p:spPr>
        <p:txBody>
          <a:bodyPr wrap="square">
            <a:spAutoFit/>
          </a:bodyPr>
          <a:lstStyle/>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بالا بودن تنوع گردشگری در سطح بخش مرکزی شهرستان طارم؛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عبور محور گردشگری ممتاز از بخش؛</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وجود 27 آثار تاریخی در بخش؛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قرارگیری اماکن مذهبی از جمله 7 امامزاده؛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وجود مناطق و مسیرهای شاخص اکوتوریسمی از جمله منطقة شکار ممنوع؛ </a:t>
            </a:r>
            <a:endParaRPr lang="en-US" sz="1600" b="1" dirty="0"/>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برخورداری بخش ازتوان برگزاری جشنواره زیتون و باغات زیتون</a:t>
            </a:r>
            <a:r>
              <a:rPr lang="fa-IR" sz="1600" b="1" dirty="0" smtClean="0">
                <a:ea typeface="Times New Roman" panose="02020603050405020304" pitchFamily="18" charset="0"/>
                <a:cs typeface="B Nazanin" panose="00000400000000000000" pitchFamily="2" charset="-78"/>
              </a:rPr>
              <a:t>؛</a:t>
            </a:r>
          </a:p>
          <a:p>
            <a:pPr marL="342900" indent="-342900" algn="justLow" rtl="1">
              <a:lnSpc>
                <a:spcPct val="110000"/>
              </a:lnSpc>
              <a:spcBef>
                <a:spcPts val="0"/>
              </a:spcBef>
              <a:spcAft>
                <a:spcPts val="0"/>
              </a:spcAft>
              <a:buFont typeface="Wingdings" panose="05000000000000000000" pitchFamily="2" charset="2"/>
              <a:buChar char=""/>
            </a:pPr>
            <a:r>
              <a:rPr lang="fa-IR" sz="1600" b="1" dirty="0" smtClean="0">
                <a:ea typeface="Times New Roman" panose="02020603050405020304" pitchFamily="18" charset="0"/>
                <a:cs typeface="B Nazanin" panose="00000400000000000000" pitchFamily="2" charset="-78"/>
              </a:rPr>
              <a:t> </a:t>
            </a:r>
            <a:r>
              <a:rPr lang="fa-IR" sz="1600" b="1" dirty="0">
                <a:ea typeface="Times New Roman" panose="02020603050405020304" pitchFamily="18" charset="0"/>
                <a:cs typeface="B Nazanin" panose="00000400000000000000" pitchFamily="2" charset="-78"/>
              </a:rPr>
              <a:t>وجود هنرها و صنایع دستی بومی. </a:t>
            </a:r>
            <a:endParaRPr lang="fa-IR" sz="1600" b="1" dirty="0" smtClean="0">
              <a:ea typeface="Times New Roman" panose="02020603050405020304" pitchFamily="18" charset="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endParaRPr lang="en-US" sz="1600" b="1" dirty="0"/>
          </a:p>
        </p:txBody>
      </p:sp>
    </p:spTree>
    <p:extLst>
      <p:ext uri="{BB962C8B-B14F-4D97-AF65-F5344CB8AC3E}">
        <p14:creationId xmlns:p14="http://schemas.microsoft.com/office/powerpoint/2010/main" val="2736307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5977157" y="240648"/>
            <a:ext cx="285206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محدودیت‌ها و تنگناها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7403188" y="917032"/>
            <a:ext cx="123623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اقتصادی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135890" y="1456653"/>
            <a:ext cx="8594974" cy="1446550"/>
          </a:xfrm>
          <a:prstGeom prst="rect">
            <a:avLst/>
          </a:prstGeom>
          <a:solidFill>
            <a:schemeClr val="bg1"/>
          </a:solidFill>
          <a:ln>
            <a:solidFill>
              <a:srgbClr val="FF0000"/>
            </a:solidFill>
          </a:ln>
        </p:spPr>
        <p:txBody>
          <a:bodyPr wrap="square">
            <a:spAutoFit/>
          </a:bodyPr>
          <a:lstStyle/>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فروش محصول زیتون طارم با برند شهرهای اطراف از ضعف‌های عمده در بخش تولید؛ </a:t>
            </a:r>
            <a:endParaRPr lang="en-US" sz="1600" b="1" dirty="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ضعف صنایع تبدیلی و بسته بندی موجود در منطقه؛ </a:t>
            </a:r>
            <a:endParaRPr lang="en-US" sz="1600" b="1" dirty="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واقع نشدن در مسیرهای اصلی حمل و نقل  و عدم جذب سرمایه‌گذاری‎های بخش خصوصی به علت انزوای جغرافیایی ؛ </a:t>
            </a:r>
            <a:endParaRPr lang="en-US" sz="1600" b="1" dirty="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سنتی بودن انبار محصولات کشاورزی؛</a:t>
            </a:r>
            <a:endParaRPr lang="en-US" sz="1600" b="1" dirty="0">
              <a:cs typeface="B Nazanin" panose="00000400000000000000" pitchFamily="2" charset="-78"/>
            </a:endParaRPr>
          </a:p>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خریداری محصولات تولیدی توسط دلالان و بنکداران. </a:t>
            </a:r>
            <a:endParaRPr lang="en-US" sz="1600" b="1" dirty="0">
              <a:effectLst/>
              <a:cs typeface="B Nazanin" panose="00000400000000000000" pitchFamily="2" charset="-78"/>
            </a:endParaRPr>
          </a:p>
        </p:txBody>
      </p:sp>
      <p:sp>
        <p:nvSpPr>
          <p:cNvPr id="8" name="Rectangle 7"/>
          <p:cNvSpPr/>
          <p:nvPr/>
        </p:nvSpPr>
        <p:spPr>
          <a:xfrm>
            <a:off x="7481804" y="3244920"/>
            <a:ext cx="1249060"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اجتماعی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8"/>
          <p:cNvSpPr/>
          <p:nvPr/>
        </p:nvSpPr>
        <p:spPr>
          <a:xfrm>
            <a:off x="135890" y="3714603"/>
            <a:ext cx="8693330" cy="1471172"/>
          </a:xfrm>
          <a:prstGeom prst="rect">
            <a:avLst/>
          </a:prstGeom>
          <a:solidFill>
            <a:schemeClr val="bg1"/>
          </a:solidFill>
          <a:ln>
            <a:solidFill>
              <a:srgbClr val="FF0000"/>
            </a:solidFill>
          </a:ln>
        </p:spPr>
        <p:txBody>
          <a:bodyPr wrap="square">
            <a:spAutoFit/>
          </a:bodyPr>
          <a:lstStyle/>
          <a:p>
            <a:pPr marL="342900" marR="0" lvl="0" indent="-342900" algn="justLow" rtl="1">
              <a:lnSpc>
                <a:spcPct val="110000"/>
              </a:lnSpc>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پایین بودن سطح سواد شهرستان طارم نسبت به استان زنجان و کشور؛</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 غیر فعال بودن 55.68 درصد از جمعیت در سن کار منطقه مورد مطالعه؛</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پایین بودن سطح مشارکت زنان؛ </a:t>
            </a:r>
            <a:endParaRPr lang="fa-IR" sz="1600" b="1" dirty="0" smtClean="0">
              <a:ea typeface="Times New Roman" panose="02020603050405020304" pitchFamily="18" charset="0"/>
              <a:cs typeface="B Nazanin" panose="00000400000000000000" pitchFamily="2" charset="-78"/>
            </a:endParaRPr>
          </a:p>
          <a:p>
            <a:pPr marL="34290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بالا بودن میزان مهاجر فرستی</a:t>
            </a:r>
            <a:endParaRPr lang="fa-IR" sz="1600" b="1" dirty="0"/>
          </a:p>
          <a:p>
            <a:pPr marR="0" lvl="0" algn="justLow" rtl="1">
              <a:spcBef>
                <a:spcPts val="0"/>
              </a:spcBef>
              <a:spcAft>
                <a:spcPts val="0"/>
              </a:spcAft>
            </a:pPr>
            <a:endParaRPr lang="en-US" dirty="0"/>
          </a:p>
        </p:txBody>
      </p:sp>
    </p:spTree>
    <p:extLst>
      <p:ext uri="{BB962C8B-B14F-4D97-AF65-F5344CB8AC3E}">
        <p14:creationId xmlns:p14="http://schemas.microsoft.com/office/powerpoint/2010/main" val="134897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5" name="Rectangle 4"/>
          <p:cNvSpPr/>
          <p:nvPr/>
        </p:nvSpPr>
        <p:spPr>
          <a:xfrm>
            <a:off x="6738430" y="668527"/>
            <a:ext cx="196560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زیست محیطی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5977157" y="240648"/>
            <a:ext cx="285206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محدودیت‌ها و تنگناها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738951" y="1213072"/>
            <a:ext cx="7798526" cy="1077218"/>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سیل خیز بودن منطقة مورد مطالعه با توجه به عبور رودخانه قزل اوزن و رودخانه‎های فرعی؛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دفع فاضلابهای خانگی روستاها در چاه‌های جذبی؛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وجود گسل‌های فعال در بخش مرکزی شهرستان طارم</a:t>
            </a:r>
            <a:r>
              <a:rPr lang="fa-IR" sz="1600" b="1" dirty="0" smtClean="0">
                <a:ea typeface="Times New Roman" panose="02020603050405020304" pitchFamily="18" charset="0"/>
                <a:cs typeface="B Nazanin" panose="00000400000000000000" pitchFamily="2" charset="-78"/>
              </a:rPr>
              <a:t>؛</a:t>
            </a:r>
          </a:p>
          <a:p>
            <a:pPr marL="34290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رشد ناکافی صنعت در بخش و فشار مضاعف بر عرصه‌های منابع طبیعی به منظور امرار معاش. </a:t>
            </a:r>
            <a:endParaRPr lang="fa-IR" sz="1600" b="1" dirty="0"/>
          </a:p>
        </p:txBody>
      </p:sp>
      <p:sp>
        <p:nvSpPr>
          <p:cNvPr id="8" name="Rectangle 7"/>
          <p:cNvSpPr/>
          <p:nvPr/>
        </p:nvSpPr>
        <p:spPr>
          <a:xfrm>
            <a:off x="738951" y="2888063"/>
            <a:ext cx="7798526" cy="1077218"/>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کوهستانی بودن منطقه و مسیرهای منتهی موجب افزایش بسیار هزینة احداث و نگهداری جاده‌ها؛ </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نبود تأسیسات ارتباطی مهم مانند راه اصلی، آزادراه، مسیر ترانزیت، خط آهن و فرودگاه؛ </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عدم اعتدال فضایی در توزیع خدمات؛ </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ضعف زیرساخت‌ها باعث کمبود آب در بخش کشاورزی و شرب.</a:t>
            </a:r>
            <a:endParaRPr lang="en-US" sz="1600" b="1" dirty="0">
              <a:effectLst/>
              <a:cs typeface="B Nazanin" panose="00000400000000000000" pitchFamily="2" charset="-78"/>
            </a:endParaRPr>
          </a:p>
        </p:txBody>
      </p:sp>
      <p:sp>
        <p:nvSpPr>
          <p:cNvPr id="9" name="Rectangle 8"/>
          <p:cNvSpPr/>
          <p:nvPr/>
        </p:nvSpPr>
        <p:spPr>
          <a:xfrm>
            <a:off x="6704766" y="2364843"/>
            <a:ext cx="2032929"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کالبدی-فضایی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0" name="Rectangle 9"/>
          <p:cNvSpPr/>
          <p:nvPr/>
        </p:nvSpPr>
        <p:spPr>
          <a:xfrm>
            <a:off x="7089645" y="4124998"/>
            <a:ext cx="1447832"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گردشگری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1" name="Rectangle 10"/>
          <p:cNvSpPr/>
          <p:nvPr/>
        </p:nvSpPr>
        <p:spPr>
          <a:xfrm>
            <a:off x="738951" y="4816493"/>
            <a:ext cx="7798526" cy="1077218"/>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ضعف میزان خدمات موجود توریستی در سطح بخش مرکزی شهرستان طارم؛</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کافی نبودن زیرساخت‌های گردشگری در مسیر و محور گردشگری؛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نامناسب بودن راه‌های ارتباطی و دسترسی به اکثر آثار تاریخی، فرهنگی و گردشگری؛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ضعف اطلاع رسانی و معرفی جاذبه‌ها و آثار گردشگری بخش مرکزی شهرستان طارم.</a:t>
            </a:r>
            <a:endParaRPr lang="en-US" sz="1600" b="1" dirty="0">
              <a:effectLst/>
            </a:endParaRPr>
          </a:p>
        </p:txBody>
      </p:sp>
    </p:spTree>
    <p:extLst>
      <p:ext uri="{BB962C8B-B14F-4D97-AF65-F5344CB8AC3E}">
        <p14:creationId xmlns:p14="http://schemas.microsoft.com/office/powerpoint/2010/main" val="649428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4814247" y="202179"/>
            <a:ext cx="4083169"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ساختار و سازمان فضایی موجود </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descr="Zanjan_province1"/>
          <p:cNvPicPr/>
          <p:nvPr/>
        </p:nvPicPr>
        <p:blipFill rotWithShape="1">
          <a:blip r:embed="rId2" cstate="print">
            <a:extLst>
              <a:ext uri="{28A0092B-C50C-407E-A947-70E740481C1C}">
                <a14:useLocalDpi xmlns:a14="http://schemas.microsoft.com/office/drawing/2010/main" val="0"/>
              </a:ext>
            </a:extLst>
          </a:blip>
          <a:srcRect l="1755" t="2577"/>
          <a:stretch/>
        </p:blipFill>
        <p:spPr bwMode="auto">
          <a:xfrm>
            <a:off x="300446" y="725400"/>
            <a:ext cx="8735603" cy="5371394"/>
          </a:xfrm>
          <a:prstGeom prst="rect">
            <a:avLst/>
          </a:prstGeom>
          <a:noFill/>
          <a:ln>
            <a:noFill/>
          </a:ln>
        </p:spPr>
      </p:pic>
    </p:spTree>
    <p:extLst>
      <p:ext uri="{BB962C8B-B14F-4D97-AF65-F5344CB8AC3E}">
        <p14:creationId xmlns:p14="http://schemas.microsoft.com/office/powerpoint/2010/main" val="301901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5295582" y="167045"/>
            <a:ext cx="3589444"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سازمان فضایی بخش مرکزی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descr="\\Gahri\e\روستاهای زنجان\طرح منظومه\cad\pdf&amp;jpg\jpg\اصلاح شده\زنجیره فضایی-Model.jpg"/>
          <p:cNvPicPr/>
          <p:nvPr/>
        </p:nvPicPr>
        <p:blipFill>
          <a:blip r:embed="rId2" cstate="print"/>
          <a:srcRect t="4144" b="4104"/>
          <a:stretch>
            <a:fillRect/>
          </a:stretch>
        </p:blipFill>
        <p:spPr bwMode="auto">
          <a:xfrm>
            <a:off x="44451" y="690265"/>
            <a:ext cx="8991598" cy="54065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9249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4365979" y="111399"/>
            <a:ext cx="4463081"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تصویر کلان توسعه روستاهای بخش</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7305886" y="869751"/>
            <a:ext cx="1523174"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اهداف کلی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627018" y="1545371"/>
            <a:ext cx="8033656" cy="1341521"/>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بهره برداری پایدار از منابع طبیعی با توجه به ظرفیت بخش؛</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ارتقای جایگاه گردشگری پایدار بخش؛</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ارتقای جایگاه اقتصادی محصولات عمده بخش با تکمیل زنجیرة ارزش محصولات عمده کشاورزی؛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توانمندسازی همه ‌جانبه اجتماعات روستایی و مشارکت مردم در توسعه بخش؛</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کالبدی-ارتباطی در سطح بخش به صورت شبکه­ای.</a:t>
            </a:r>
            <a:endParaRPr lang="en-US" sz="1600" b="1" dirty="0">
              <a:effectLst/>
              <a:cs typeface="B Nazanin" panose="00000400000000000000" pitchFamily="2" charset="-78"/>
            </a:endParaRPr>
          </a:p>
        </p:txBody>
      </p:sp>
    </p:spTree>
    <p:extLst>
      <p:ext uri="{BB962C8B-B14F-4D97-AF65-F5344CB8AC3E}">
        <p14:creationId xmlns:p14="http://schemas.microsoft.com/office/powerpoint/2010/main" val="1706677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7097245" y="202459"/>
            <a:ext cx="1574470"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اهداف کمی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495300" y="1027036"/>
            <a:ext cx="8216537" cy="3293209"/>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مدیریت بهینة منابع طبیعی؛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حفاظت از تنوع زیستی بخش مرکزی شهرستان طارم؛</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en-US" sz="1600" b="1" dirty="0">
                <a:latin typeface="B Nazanin" panose="00000400000000000000" pitchFamily="2" charset="-78"/>
                <a:ea typeface="Times New Roman" panose="02020603050405020304" pitchFamily="18" charset="0"/>
                <a:cs typeface="B Nazanin" panose="00000400000000000000" pitchFamily="2" charset="-78"/>
              </a:rPr>
              <a:t> </a:t>
            </a:r>
            <a:r>
              <a:rPr lang="fa-IR" sz="1600" b="1" dirty="0">
                <a:latin typeface="B Nazanin" panose="00000400000000000000" pitchFamily="2" charset="-78"/>
                <a:ea typeface="Times New Roman" panose="02020603050405020304" pitchFamily="18" charset="0"/>
                <a:cs typeface="B Nazanin" panose="00000400000000000000" pitchFamily="2" charset="-78"/>
              </a:rPr>
              <a:t>رشد و توسعة صنعت گردشگری پایدار؛</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 توسعه بخش کشاورزی؛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توسعة صنعت با رویکرد صنایع تبدیلی و تکمیلی؛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 افزایش منابع درآمدی پایدار روستاییان با تکیه بر ظرفیت منابع بخش؛</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 ظرفیت سازی برای دسترسی به فرصت­ها و صنایع جهت ارتقای سطح زندگی اقشار آسیب­پذیر روستایی(فقیران، زنان و جوانان)؛</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 توسعه و گسترش مشارکت همه جانبه مردم و نهادهای محلی؛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 تعیین نقش پذیری سکونتگاه‌ها در سازمان فضایی بخش مرکزی شهرستان طارم؛</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  انتظام فضایی شبکه‎ای بخش هماهنگ با بخش‌های مجاور؛</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خروج از انزوای جغرافیایی؛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ارتقای همه جانبه کیفیت زندگی بخش مرکزی شهرستان طارم.</a:t>
            </a:r>
            <a:endParaRPr lang="en-US" sz="1600" b="1" dirty="0">
              <a:effectLst/>
              <a:cs typeface="B Nazanin" panose="00000400000000000000" pitchFamily="2" charset="-78"/>
            </a:endParaRPr>
          </a:p>
        </p:txBody>
      </p:sp>
    </p:spTree>
    <p:extLst>
      <p:ext uri="{BB962C8B-B14F-4D97-AF65-F5344CB8AC3E}">
        <p14:creationId xmlns:p14="http://schemas.microsoft.com/office/powerpoint/2010/main" val="2245292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6540819" y="1382431"/>
            <a:ext cx="2437902" cy="1384995"/>
          </a:xfrm>
          <a:prstGeom prst="rect">
            <a:avLst/>
          </a:prstGeom>
        </p:spPr>
        <p:txBody>
          <a:bodyPr wrap="square">
            <a:spAutoFit/>
          </a:bodyPr>
          <a:lstStyle/>
          <a:p>
            <a:pPr algn="just"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اهداف کمی بخش بر حسب سرفصل‌های کلی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44450" y="548026"/>
            <a:ext cx="6619935" cy="5617029"/>
          </a:xfrm>
          <a:prstGeom prst="rect">
            <a:avLst/>
          </a:prstGeom>
        </p:spPr>
      </p:pic>
    </p:spTree>
    <p:extLst>
      <p:ext uri="{BB962C8B-B14F-4D97-AF65-F5344CB8AC3E}">
        <p14:creationId xmlns:p14="http://schemas.microsoft.com/office/powerpoint/2010/main" val="4227442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7783783" y="132885"/>
            <a:ext cx="125226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راهبردها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7"/>
          <p:cNvSpPr/>
          <p:nvPr/>
        </p:nvSpPr>
        <p:spPr>
          <a:xfrm>
            <a:off x="6907938" y="1313358"/>
            <a:ext cx="123623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اقتصادی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8"/>
          <p:cNvSpPr/>
          <p:nvPr/>
        </p:nvSpPr>
        <p:spPr>
          <a:xfrm>
            <a:off x="7051868" y="3781275"/>
            <a:ext cx="1249060"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اجتماعی</a:t>
            </a:r>
            <a:endParaRPr lang="fa-IR" sz="2800" dirty="0"/>
          </a:p>
        </p:txBody>
      </p:sp>
      <p:sp>
        <p:nvSpPr>
          <p:cNvPr id="10" name="Right Brace 9"/>
          <p:cNvSpPr/>
          <p:nvPr/>
        </p:nvSpPr>
        <p:spPr bwMode="auto">
          <a:xfrm>
            <a:off x="6516806" y="875330"/>
            <a:ext cx="354263" cy="1683711"/>
          </a:xfrm>
          <a:prstGeom prst="rightBrace">
            <a:avLst>
              <a:gd name="adj1" fmla="val 78393"/>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1" name="Right Brace 10"/>
          <p:cNvSpPr/>
          <p:nvPr/>
        </p:nvSpPr>
        <p:spPr bwMode="auto">
          <a:xfrm>
            <a:off x="6498906" y="3030939"/>
            <a:ext cx="483987" cy="2353350"/>
          </a:xfrm>
          <a:prstGeom prst="rightBrace">
            <a:avLst>
              <a:gd name="adj1" fmla="val 62313"/>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5" name="Rectangle 4"/>
          <p:cNvSpPr/>
          <p:nvPr/>
        </p:nvSpPr>
        <p:spPr>
          <a:xfrm>
            <a:off x="395621" y="875331"/>
            <a:ext cx="6086659" cy="1580486"/>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محصولات باغی و زراعی؛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بهبود روش‌های تولید به منظور توسعة کمی‌ و کیفی محصولات کشاورزی؛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فعالیت‌های دامداری، پرورش طیور و آبزی؛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توسعة صنایع و کارگاه‌های تبدیلی بخش کشاورزی؛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اشتغال پایدار روستاییان با تکیه بر بخش کشاورزی؛ </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فروش مستقیم محصولات در بخش.</a:t>
            </a:r>
            <a:endParaRPr lang="en-US" sz="1600" b="1" dirty="0">
              <a:effectLst/>
            </a:endParaRPr>
          </a:p>
        </p:txBody>
      </p:sp>
      <p:sp>
        <p:nvSpPr>
          <p:cNvPr id="12" name="Rectangle 11"/>
          <p:cNvSpPr/>
          <p:nvPr/>
        </p:nvSpPr>
        <p:spPr>
          <a:xfrm>
            <a:off x="395621" y="3115007"/>
            <a:ext cx="6121185" cy="2185214"/>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تقویت فرآیندهای توسعه مشارکتی و شبکه‎های نهادی برای انسجام بخشی به فعالیت‌های اجتماعی-اقتصادی جوانان، زنان، فقیران؛</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تقویت و گسترش برنامه‎های حمایتی و تأمین اجتماعی روستاییان؛</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تقویت و گسترش پوشش شبکه بهداشت و درمان روستاییان؛</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سطح دانش و مهارت روستاییان؛</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دخالت دادن مردم در فرایند تصمیم‌سازی و تصمیم‌گیری؛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استفاده از ظرفیت نهادهای مشارکتی موجود در بخش؛</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زمینه‌سازی تعامل بین نهادها و مردم</a:t>
            </a:r>
            <a:r>
              <a:rPr lang="fa-IR" b="1" dirty="0">
                <a:ea typeface="Times New Roman" panose="02020603050405020304" pitchFamily="18" charset="0"/>
                <a:cs typeface="B Nazanin" panose="00000400000000000000" pitchFamily="2" charset="-78"/>
              </a:rPr>
              <a:t>.</a:t>
            </a:r>
            <a:endParaRPr lang="en-US" b="1" dirty="0">
              <a:effectLst/>
            </a:endParaRPr>
          </a:p>
        </p:txBody>
      </p:sp>
    </p:spTree>
    <p:extLst>
      <p:ext uri="{BB962C8B-B14F-4D97-AF65-F5344CB8AC3E}">
        <p14:creationId xmlns:p14="http://schemas.microsoft.com/office/powerpoint/2010/main" val="2521032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Content Placeholder 2"/>
          <p:cNvSpPr txBox="1">
            <a:spLocks/>
          </p:cNvSpPr>
          <p:nvPr/>
        </p:nvSpPr>
        <p:spPr>
          <a:xfrm>
            <a:off x="5184054" y="906463"/>
            <a:ext cx="3810722" cy="4841194"/>
          </a:xfrm>
          <a:prstGeom prst="rect">
            <a:avLst/>
          </a:prstGeom>
          <a:ln w="12700" cap="flat" cmpd="sng" algn="ctr">
            <a:solidFill>
              <a:schemeClr val="tx2">
                <a:lumMod val="50000"/>
              </a:schemeClr>
            </a:solidFill>
            <a:prstDash val="solid"/>
            <a:miter lim="800000"/>
          </a:ln>
        </p:spPr>
        <p:style>
          <a:lnRef idx="2">
            <a:schemeClr val="dk1"/>
          </a:lnRef>
          <a:fillRef idx="1">
            <a:schemeClr val="lt1"/>
          </a:fillRef>
          <a:effectRef idx="0">
            <a:schemeClr val="dk1"/>
          </a:effectRef>
          <a:fontRef idx="minor">
            <a:schemeClr val="dk1"/>
          </a:fontRef>
        </p:style>
        <p:txBody>
          <a:bodyPr>
            <a:noAutofit/>
          </a:bodyPr>
          <a:lstStyle>
            <a:lvl1pPr marL="342900" indent="-342900" algn="l" rtl="0" eaLnBrk="1" fontAlgn="base" hangingPunct="1">
              <a:spcBef>
                <a:spcPct val="20000"/>
              </a:spcBef>
              <a:spcAft>
                <a:spcPct val="0"/>
              </a:spcAft>
              <a:buSzPct val="90000"/>
              <a:buBlip>
                <a:blip r:embed="rId2"/>
              </a:buBlip>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SzPct val="80000"/>
              <a:buBlip>
                <a:blip r:embed="rId3"/>
              </a:buBlip>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SzPct val="70000"/>
              <a:buBlip>
                <a:blip r:embed="rId4"/>
              </a:buBlip>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SzPct val="70000"/>
              <a:buBlip>
                <a:blip r:embed="rId5"/>
              </a:buBlip>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SzPct val="70000"/>
              <a:buBlip>
                <a:blip r:embed="rId6"/>
              </a:buBlip>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rtl="1">
              <a:buClr>
                <a:schemeClr val="accent6">
                  <a:lumMod val="75000"/>
                </a:schemeClr>
              </a:buClr>
              <a:buFont typeface="Wingdings" panose="05000000000000000000" pitchFamily="2" charset="2"/>
              <a:buChar char="q"/>
              <a:defRPr/>
            </a:pPr>
            <a:r>
              <a:rPr lang="fa-IR" sz="2000" smtClean="0">
                <a:cs typeface="B Nazanin" panose="00000400000000000000" pitchFamily="2" charset="-78"/>
              </a:rPr>
              <a:t>برنامه توسعه اقتصادی، اشتغالزایی و طرح توسعه پایدار منظومه‌های روستایی، طرحی است که به منظور ایجاد اشتغال، توسعة یکپارچه، هماهنگ، فراگیر و پایدار سکونتگاههای روستایی از طریق انتظام فضایی منظومه در قالب شبکه های محلی و ناحیه ای و با تاکید بر روابط و پیوندهای روستایی-شهری تدوین شده است. </a:t>
            </a:r>
          </a:p>
          <a:p>
            <a:pPr algn="just" rtl="1">
              <a:buClr>
                <a:schemeClr val="accent6">
                  <a:lumMod val="75000"/>
                </a:schemeClr>
              </a:buClr>
              <a:buFont typeface="Wingdings" panose="05000000000000000000" pitchFamily="2" charset="2"/>
              <a:buChar char="q"/>
              <a:defRPr/>
            </a:pPr>
            <a:r>
              <a:rPr lang="fa-IR" sz="2000" smtClean="0">
                <a:cs typeface="B Nazanin" panose="00000400000000000000" pitchFamily="2" charset="-78"/>
              </a:rPr>
              <a:t>محتوای این طرح بر ترغیب حکمروایی محلی از طریق مشارکت مردمی و تقویت فعالیتها، روابط و مناسبات کارآمد اجتماعی-اقتصادی واحدهای سکونتگاهی منظومه، هم به لحاظ درونی و بین سکونتگاهی و هم از نظر برونی و بین منظومه ای تاکید می‌ورزد.</a:t>
            </a:r>
            <a:endParaRPr lang="en-US" sz="1200" dirty="0"/>
          </a:p>
        </p:txBody>
      </p:sp>
      <p:sp>
        <p:nvSpPr>
          <p:cNvPr id="5" name="Rectangle 4"/>
          <p:cNvSpPr/>
          <p:nvPr/>
        </p:nvSpPr>
        <p:spPr>
          <a:xfrm>
            <a:off x="311307" y="907139"/>
            <a:ext cx="4872746" cy="762388"/>
          </a:xfrm>
          <a:prstGeom prst="rect">
            <a:avLst/>
          </a:prstGeom>
        </p:spPr>
        <p:txBody>
          <a:bodyPr>
            <a:spAutoFit/>
          </a:bodyPr>
          <a:lstStyle/>
          <a:p>
            <a:pPr algn="ctr" rtl="1">
              <a:defRPr/>
            </a:pPr>
            <a:r>
              <a:rPr lang="fa-IR" sz="2177" b="1" dirty="0">
                <a:ln w="1905"/>
                <a:solidFill>
                  <a:srgbClr val="95651F"/>
                </a:solidFill>
                <a:effectLst>
                  <a:innerShdw blurRad="69850" dist="43180" dir="5400000">
                    <a:srgbClr val="000000">
                      <a:alpha val="65000"/>
                    </a:srgbClr>
                  </a:innerShdw>
                </a:effectLst>
                <a:cs typeface="B Titr" panose="00000700000000000000" pitchFamily="2" charset="-78"/>
              </a:rPr>
              <a:t>برنامه توسعه اقتصادی، اشتغالزایی و توسعه پایدار منظومه روستایی</a:t>
            </a:r>
            <a:endParaRPr lang="en-US" sz="2177" b="1" dirty="0">
              <a:ln w="1905"/>
              <a:solidFill>
                <a:srgbClr val="95651F"/>
              </a:solidFill>
              <a:effectLst>
                <a:innerShdw blurRad="69850" dist="43180" dir="5400000">
                  <a:srgbClr val="000000">
                    <a:alpha val="65000"/>
                  </a:srgbClr>
                </a:innerShdw>
              </a:effectLst>
              <a:cs typeface="B Titr" panose="00000700000000000000" pitchFamily="2" charset="-78"/>
            </a:endParaRPr>
          </a:p>
        </p:txBody>
      </p:sp>
      <p:pic>
        <p:nvPicPr>
          <p:cNvPr id="6" name="Picture 3"/>
          <p:cNvPicPr>
            <a:picLocks noChangeAspect="1"/>
          </p:cNvPicPr>
          <p:nvPr/>
        </p:nvPicPr>
        <p:blipFill>
          <a:blip r:embed="rId7">
            <a:extLst>
              <a:ext uri="{28A0092B-C50C-407E-A947-70E740481C1C}">
                <a14:useLocalDpi xmlns:a14="http://schemas.microsoft.com/office/drawing/2010/main" val="0"/>
              </a:ext>
            </a:extLst>
          </a:blip>
          <a:srcRect l="6647" t="10695" r="6844" b="17297"/>
          <a:stretch>
            <a:fillRect/>
          </a:stretch>
        </p:blipFill>
        <p:spPr bwMode="auto">
          <a:xfrm>
            <a:off x="163230" y="1817007"/>
            <a:ext cx="4844199"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60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5823857" y="991141"/>
            <a:ext cx="2928257" cy="2200539"/>
          </a:xfrm>
          <a:prstGeom prst="rect">
            <a:avLst/>
          </a:prstGeom>
        </p:spPr>
        <p:txBody>
          <a:bodyPr wrap="square">
            <a:spAutoFit/>
          </a:bodyPr>
          <a:lstStyle/>
          <a:p>
            <a:pPr marL="0" marR="0" algn="r" rtl="1">
              <a:lnSpc>
                <a:spcPct val="107000"/>
              </a:lnSpc>
              <a:spcBef>
                <a:spcPts val="0"/>
              </a:spcBef>
              <a:spcAft>
                <a:spcPts val="800"/>
              </a:spcAft>
            </a:pP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endParaRPr lang="fa-IR" sz="2000" dirty="0" smtClean="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fa-IR" sz="20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7241152" y="1477416"/>
            <a:ext cx="1702709"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زیست محیطی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7251513" y="3525648"/>
            <a:ext cx="1830950"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کالبدی- فضایی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7329565" y="5066082"/>
            <a:ext cx="1265090"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گردشگری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1" name="Rectangle 10"/>
          <p:cNvSpPr/>
          <p:nvPr/>
        </p:nvSpPr>
        <p:spPr>
          <a:xfrm>
            <a:off x="7738787" y="131098"/>
            <a:ext cx="125226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راهبردها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3" name="Right Brace 12"/>
          <p:cNvSpPr/>
          <p:nvPr/>
        </p:nvSpPr>
        <p:spPr bwMode="auto">
          <a:xfrm>
            <a:off x="6793642" y="991141"/>
            <a:ext cx="354263" cy="1664821"/>
          </a:xfrm>
          <a:prstGeom prst="rightBrace">
            <a:avLst>
              <a:gd name="adj1" fmla="val 52581"/>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4" name="Right Brace 13"/>
          <p:cNvSpPr/>
          <p:nvPr/>
        </p:nvSpPr>
        <p:spPr bwMode="auto">
          <a:xfrm>
            <a:off x="6781195" y="3025884"/>
            <a:ext cx="354263" cy="1649134"/>
          </a:xfrm>
          <a:prstGeom prst="rightBrace">
            <a:avLst>
              <a:gd name="adj1" fmla="val 48894"/>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5" name="Right Brace 14"/>
          <p:cNvSpPr/>
          <p:nvPr/>
        </p:nvSpPr>
        <p:spPr bwMode="auto">
          <a:xfrm>
            <a:off x="6744032" y="4789125"/>
            <a:ext cx="326602" cy="1231853"/>
          </a:xfrm>
          <a:prstGeom prst="rightBrace">
            <a:avLst>
              <a:gd name="adj1" fmla="val 48329"/>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2" name="Rectangle 11"/>
          <p:cNvSpPr/>
          <p:nvPr/>
        </p:nvSpPr>
        <p:spPr>
          <a:xfrm>
            <a:off x="742378" y="991141"/>
            <a:ext cx="5954939" cy="1619324"/>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و ترویج روش‌های بهره برداری پایدار از اراضی جنگلی؛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مدیریت بهره­برداری از منابع آبی منظومه (سطحی و زیرزمینی)؛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مدیریت و طراحی برنامه‎های مناسب برای مقابله با مخاطرات طبیعی؛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مدیریت بهداشت محیط (مواد زاید و سیستم فاضلاب)؛</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محدود نمودن استفاده از سموم و کودهای شیمیایی در کشاورزی؛</a:t>
            </a:r>
            <a:endParaRPr lang="en-US" sz="16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شناسایی گونه­های گیاهی و جانوری و حفاظت از آنها.</a:t>
            </a:r>
            <a:endParaRPr lang="en-US" sz="1600" b="1" dirty="0">
              <a:effectLst/>
              <a:cs typeface="B Nazanin" panose="00000400000000000000" pitchFamily="2" charset="-78"/>
            </a:endParaRPr>
          </a:p>
        </p:txBody>
      </p:sp>
      <p:sp>
        <p:nvSpPr>
          <p:cNvPr id="16" name="Rectangle 15"/>
          <p:cNvSpPr/>
          <p:nvPr/>
        </p:nvSpPr>
        <p:spPr>
          <a:xfrm>
            <a:off x="742378" y="3069387"/>
            <a:ext cx="5922762" cy="1565830"/>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ایجاد توازن در سازمان فضایی بخش؛</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تأکید بر ایجاد روابط و پیوند میان سکونتگاه‌های همپیوند بخش مرکزی شهرستان طارم؛</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توسعة تأسیسات زیربنایی و زیرساخت‌های ارتباطی؛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توسعة خدمات آموزشی، بهداشتی، درمانی، فرهنگی و ورزشی سکونتگاه‌ها</a:t>
            </a:r>
            <a:r>
              <a:rPr lang="fa-IR" sz="1600" b="1" dirty="0" smtClean="0">
                <a:ea typeface="Times New Roman" panose="02020603050405020304" pitchFamily="18" charset="0"/>
                <a:cs typeface="B Nazanin" panose="00000400000000000000" pitchFamily="2" charset="-78"/>
              </a:rPr>
              <a:t>؛</a:t>
            </a:r>
          </a:p>
          <a:p>
            <a:pPr marL="34290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تأمین ایمنی و امنیت </a:t>
            </a:r>
            <a:r>
              <a:rPr lang="fa-IR" sz="1600" b="1" dirty="0" smtClean="0">
                <a:ea typeface="Times New Roman" panose="02020603050405020304" pitchFamily="18" charset="0"/>
                <a:cs typeface="B Nazanin" panose="00000400000000000000" pitchFamily="2" charset="-78"/>
              </a:rPr>
              <a:t>سکونتگاه‌ها</a:t>
            </a:r>
            <a:endParaRPr lang="fa-IR" sz="1600" b="1" dirty="0" smtClean="0"/>
          </a:p>
        </p:txBody>
      </p:sp>
      <p:sp>
        <p:nvSpPr>
          <p:cNvPr id="17" name="Rectangle 16"/>
          <p:cNvSpPr/>
          <p:nvPr/>
        </p:nvSpPr>
        <p:spPr>
          <a:xfrm>
            <a:off x="742378" y="4835346"/>
            <a:ext cx="5846473" cy="1077218"/>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توسعة گردشگری بومی ‌در بخش؛</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توسعة توریسم تاریخی و مذهبی منظومه؛</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توسعة گردشگری روستایی </a:t>
            </a:r>
            <a:r>
              <a:rPr lang="fa-IR" sz="1600" b="1" dirty="0">
                <a:ea typeface="Times New Roman" panose="02020603050405020304" pitchFamily="18" charset="0"/>
                <a:cs typeface="Sakkal Majalla"/>
              </a:rPr>
              <a:t>–</a:t>
            </a:r>
            <a:r>
              <a:rPr lang="fa-IR" sz="1600" b="1" dirty="0">
                <a:ea typeface="Times New Roman" panose="02020603050405020304" pitchFamily="18" charset="0"/>
                <a:cs typeface="B Nazanin" panose="00000400000000000000" pitchFamily="2" charset="-78"/>
              </a:rPr>
              <a:t> کشاورزی؛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توسعة زیرساخت محورهای گردشگری درون و برون بخش.</a:t>
            </a:r>
            <a:endParaRPr lang="en-US" sz="1600" b="1" dirty="0">
              <a:effectLst/>
            </a:endParaRPr>
          </a:p>
        </p:txBody>
      </p:sp>
    </p:spTree>
    <p:extLst>
      <p:ext uri="{BB962C8B-B14F-4D97-AF65-F5344CB8AC3E}">
        <p14:creationId xmlns:p14="http://schemas.microsoft.com/office/powerpoint/2010/main" val="71786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7064827" y="177143"/>
            <a:ext cx="1873249" cy="954107"/>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سیاست‌های اجرایی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7305287" y="1747147"/>
            <a:ext cx="1236236"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اقتصادی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7"/>
          <p:cNvSpPr/>
          <p:nvPr/>
        </p:nvSpPr>
        <p:spPr>
          <a:xfrm>
            <a:off x="7376921" y="4425363"/>
            <a:ext cx="1249060" cy="523220"/>
          </a:xfrm>
          <a:prstGeom prst="rect">
            <a:avLst/>
          </a:prstGeom>
        </p:spPr>
        <p:txBody>
          <a:bodyPr wrap="none">
            <a:spAutoFit/>
          </a:bodyPr>
          <a:lstStyle/>
          <a:p>
            <a:r>
              <a:rPr lang="ar-SA" sz="2800" b="1" dirty="0" smtClean="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اجتماعی</a:t>
            </a:r>
            <a:endParaRPr lang="fa-IR" sz="2800" dirty="0"/>
          </a:p>
        </p:txBody>
      </p:sp>
      <p:sp>
        <p:nvSpPr>
          <p:cNvPr id="9" name="Right Brace 8"/>
          <p:cNvSpPr/>
          <p:nvPr/>
        </p:nvSpPr>
        <p:spPr bwMode="auto">
          <a:xfrm>
            <a:off x="6897476" y="686815"/>
            <a:ext cx="354263" cy="2722669"/>
          </a:xfrm>
          <a:prstGeom prst="rightBrace">
            <a:avLst>
              <a:gd name="adj1" fmla="val 59956"/>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0" name="Right Brace 9"/>
          <p:cNvSpPr/>
          <p:nvPr/>
        </p:nvSpPr>
        <p:spPr bwMode="auto">
          <a:xfrm>
            <a:off x="6810031" y="3553097"/>
            <a:ext cx="354263" cy="2461590"/>
          </a:xfrm>
          <a:prstGeom prst="rightBrace">
            <a:avLst>
              <a:gd name="adj1" fmla="val 85767"/>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11" name="Rectangle 10"/>
          <p:cNvSpPr/>
          <p:nvPr/>
        </p:nvSpPr>
        <p:spPr>
          <a:xfrm>
            <a:off x="239448" y="709322"/>
            <a:ext cx="6648994" cy="2677656"/>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توسعه و اولویت اقتصادی بخش کشاورزی منظومه بر روی محصولات عمدة سیر، گوجه فرنگی، زیتون؛</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ارتقای تکنولوژی­های کشاورزی منظومه؛</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ارتقای الگوی کشت به منظور افزایش راندمان تولیدات کشاورزی منظومه؛</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توسعة کاشت درختچه‎های زیتون در گلخانه؛</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توسعة فعالیت‌های دامداری و مرغداری در منظومه با توجه به پتانسیل موجود؛</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توسعة فعالیت‌های پرورش آبزی در سکونتگاه‌های مستعد؛</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تقویت گلخانه­های کاشت درختچه زیتون؛</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توسعه و افزایش صنایع فرآوری زیتون؛</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کارگاه‌های بسته­بندی معیشت­محور سیر دوستدار محیط زیست در سکونتگاه‌های روستایی؛</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سرمایه­گذاری بر روی بازار فروش محصولات با تأکید بر سه راهی کوهکن؛</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تشکیل خانه طارم و فروش محصولات بومی‌طارم در آن؛</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حمایت دولت از کشاورزان.</a:t>
            </a:r>
            <a:endParaRPr lang="en-US" sz="1400" b="1" dirty="0">
              <a:effectLst/>
            </a:endParaRPr>
          </a:p>
        </p:txBody>
      </p:sp>
      <p:sp>
        <p:nvSpPr>
          <p:cNvPr id="12" name="Rectangle 11"/>
          <p:cNvSpPr/>
          <p:nvPr/>
        </p:nvSpPr>
        <p:spPr>
          <a:xfrm>
            <a:off x="239448" y="3682602"/>
            <a:ext cx="6608549" cy="2246769"/>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توانا ساختن زنان براي به فعليت درآوردن توانايي‌هاي بالقوه خود در مشاغل خانگی؛</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تشويق زنان براي ورود به صنایع فرآوری کشاورزی و دامداری؛</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فراهم نمودن شرایط آشنايی و تسلط افراد بر مهارت‎های فنی؛ </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دسترسی مناسب به امکانات آموزشی؛</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برخورداری از سرمايه نقدی و غيره نقدی مورد نياز جهت شروع كسب و كار؛</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برگزاری دوره‎های آموزشی مورد نياز کشاورزی؛</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توسعة خدمات بیمه روستایی؛</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توانمند سازی افراد قابل بازتوانی</a:t>
            </a:r>
            <a:r>
              <a:rPr lang="fa-IR" sz="1400" b="1" dirty="0">
                <a:latin typeface="Cambria" panose="02040503050406030204" pitchFamily="18" charset="0"/>
                <a:ea typeface="Times New Roman" panose="02020603050405020304" pitchFamily="18" charset="0"/>
                <a:cs typeface="Sakkal Majalla"/>
              </a:rPr>
              <a:t>؛</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توسعة مراکز خدمات درمانی-بهداشتی در کل منظومه؛</a:t>
            </a:r>
            <a:endParaRPr lang="en-US" sz="1400" b="1" dirty="0"/>
          </a:p>
          <a:p>
            <a:pPr marL="342900" marR="0" lvl="0" indent="-342900" algn="justLow" rtl="1">
              <a:spcBef>
                <a:spcPts val="0"/>
              </a:spcBef>
              <a:spcAft>
                <a:spcPts val="0"/>
              </a:spcAft>
              <a:buFont typeface="Wingdings" panose="05000000000000000000" pitchFamily="2" charset="2"/>
              <a:buChar char=""/>
            </a:pPr>
            <a:r>
              <a:rPr lang="fa-IR" sz="1400" b="1" dirty="0">
                <a:ea typeface="Times New Roman" panose="02020603050405020304" pitchFamily="18" charset="0"/>
                <a:cs typeface="B Nazanin" panose="00000400000000000000" pitchFamily="2" charset="-78"/>
              </a:rPr>
              <a:t>آموزش و جلب مشارکت فعالانه جامعه در موضوع شیوة زندگی سالم، خودمراقبتی و جامعه پایدار. </a:t>
            </a:r>
            <a:endParaRPr lang="en-US" sz="1400" b="1" dirty="0">
              <a:effectLst/>
            </a:endParaRPr>
          </a:p>
        </p:txBody>
      </p:sp>
    </p:spTree>
    <p:extLst>
      <p:ext uri="{BB962C8B-B14F-4D97-AF65-F5344CB8AC3E}">
        <p14:creationId xmlns:p14="http://schemas.microsoft.com/office/powerpoint/2010/main" val="2742699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6" name="Right Brace 5"/>
          <p:cNvSpPr/>
          <p:nvPr/>
        </p:nvSpPr>
        <p:spPr bwMode="auto">
          <a:xfrm>
            <a:off x="6703867" y="391519"/>
            <a:ext cx="354263" cy="3289636"/>
          </a:xfrm>
          <a:prstGeom prst="rightBrace">
            <a:avLst>
              <a:gd name="adj1" fmla="val 130015"/>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7" name="Rectangle 6"/>
          <p:cNvSpPr/>
          <p:nvPr/>
        </p:nvSpPr>
        <p:spPr>
          <a:xfrm>
            <a:off x="7064827" y="177143"/>
            <a:ext cx="1873249" cy="954107"/>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سیاست‌های اجرایی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7"/>
          <p:cNvSpPr/>
          <p:nvPr/>
        </p:nvSpPr>
        <p:spPr>
          <a:xfrm>
            <a:off x="7186371" y="1683450"/>
            <a:ext cx="1702709"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زیست محیطی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8"/>
          <p:cNvSpPr/>
          <p:nvPr/>
        </p:nvSpPr>
        <p:spPr>
          <a:xfrm>
            <a:off x="7205099" y="4698920"/>
            <a:ext cx="1830950"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کالبدی- فضایی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12" name="Right Brace 11"/>
          <p:cNvSpPr/>
          <p:nvPr/>
        </p:nvSpPr>
        <p:spPr bwMode="auto">
          <a:xfrm>
            <a:off x="6632656" y="3872088"/>
            <a:ext cx="354263" cy="2170504"/>
          </a:xfrm>
          <a:prstGeom prst="rightBrace">
            <a:avLst>
              <a:gd name="adj1" fmla="val 59956"/>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5" name="Rectangle 4"/>
          <p:cNvSpPr/>
          <p:nvPr/>
        </p:nvSpPr>
        <p:spPr>
          <a:xfrm>
            <a:off x="269956" y="391519"/>
            <a:ext cx="6362700" cy="3273968"/>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جلوگیری از قطع درختان جنگل؛</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کاشت گیاهان دارویی در مناطق کم پوشش؛</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روش‌های آبیاری نوین؛</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ساخت سدهای معیشتی؛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مدیریت و توزیع مناسب آب رودخانه قزل اوزن؛</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جلوگیری از ساخت و ساز در حریم رودخانه؛</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مقاوم سازی ساخت و سازهای کالبدی درون سکونتگاه‌های واقع در پهنه خطر بالا؛</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جلوگیری از ریختن فضولات حیوانی در معابر عمومی‌داخل روستا؛</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ایجاد و توسعة سیستم‌های تصفیه فاضلاب خانگی در سکونتگاه‌ها روستاها؛</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آموزش نحوة استفاده صحیح از سموم و کودهای شیمیایی؛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ترویج کاشت و برداشت محصولات ارگانیک کشاورزی؛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رعایت حریم و بستر رودخانه­های اصلی و فرعی  بخش</a:t>
            </a:r>
            <a:r>
              <a:rPr lang="fa-IR" b="1" dirty="0">
                <a:ea typeface="Times New Roman" panose="02020603050405020304" pitchFamily="18" charset="0"/>
                <a:cs typeface="B Nazanin" panose="00000400000000000000" pitchFamily="2" charset="-78"/>
              </a:rPr>
              <a:t>.</a:t>
            </a:r>
            <a:endParaRPr lang="en-US" b="1" dirty="0">
              <a:effectLst/>
            </a:endParaRPr>
          </a:p>
        </p:txBody>
      </p:sp>
      <p:sp>
        <p:nvSpPr>
          <p:cNvPr id="10" name="Rectangle 9"/>
          <p:cNvSpPr/>
          <p:nvPr/>
        </p:nvSpPr>
        <p:spPr>
          <a:xfrm>
            <a:off x="371330" y="3911622"/>
            <a:ext cx="6185569" cy="2062103"/>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تقویت همپیوندی و تعامل فعال در  بین سکونتگاه‌ها؛</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تقویت سکونتگاه‌های کم برخوردار از طریق رویکرد خوشه­ای؛</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اصلاح، بهبود و توسعة زیرساخت‌های ارتباطی برون و درون منطقه؛</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تأمین تأسیسات زیربنایی؛ از قبیل آب شرب لوله کشی، برق، گاز و تلفن برای سکونتگاه‌ها؛</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تهیه و اجرای طرح‌های هادی روستایی برای سکونتگاه‌ها؛</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ایمن سازی مساکن روستایی در برابر زلزله؛</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مقابله با حوادث غیرمترقبة طبیعی ناشی از سیل.</a:t>
            </a:r>
            <a:endParaRPr lang="en-US" sz="1600" b="1" dirty="0">
              <a:effectLst/>
            </a:endParaRPr>
          </a:p>
        </p:txBody>
      </p:sp>
    </p:spTree>
    <p:extLst>
      <p:ext uri="{BB962C8B-B14F-4D97-AF65-F5344CB8AC3E}">
        <p14:creationId xmlns:p14="http://schemas.microsoft.com/office/powerpoint/2010/main" val="965525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6" name="Rectangle 5"/>
          <p:cNvSpPr/>
          <p:nvPr/>
        </p:nvSpPr>
        <p:spPr>
          <a:xfrm>
            <a:off x="7770959" y="2298496"/>
            <a:ext cx="1265090" cy="487506"/>
          </a:xfrm>
          <a:prstGeom prst="rect">
            <a:avLst/>
          </a:prstGeom>
        </p:spPr>
        <p:txBody>
          <a:bodyPr wrap="none">
            <a:spAutoFit/>
          </a:bodyPr>
          <a:lstStyle/>
          <a:p>
            <a:pPr marL="0" marR="0" algn="r" rtl="1">
              <a:lnSpc>
                <a:spcPct val="107000"/>
              </a:lnSpc>
              <a:spcBef>
                <a:spcPts val="0"/>
              </a:spcBef>
              <a:spcAft>
                <a:spcPts val="800"/>
              </a:spcAft>
            </a:pPr>
            <a:r>
              <a:rPr lang="ar-SA"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گردشگری</a:t>
            </a:r>
            <a:endParaRPr lang="en-US"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ight Brace 6"/>
          <p:cNvSpPr/>
          <p:nvPr/>
        </p:nvSpPr>
        <p:spPr bwMode="auto">
          <a:xfrm>
            <a:off x="7318723" y="992777"/>
            <a:ext cx="354263" cy="3370217"/>
          </a:xfrm>
          <a:prstGeom prst="rightBrace">
            <a:avLst>
              <a:gd name="adj1" fmla="val 100516"/>
              <a:gd name="adj2" fmla="val 50000"/>
            </a:avLst>
          </a:prstGeom>
          <a:noFill/>
          <a:ln w="28575" cap="flat" cmpd="sng" algn="ctr">
            <a:solidFill>
              <a:srgbClr val="C00000"/>
            </a:solidFill>
            <a:prstDash val="solid"/>
            <a:miter lim="800000"/>
            <a:headEnd type="none" w="med" len="med"/>
            <a:tailEnd type="none" w="med" len="med"/>
          </a:ln>
          <a:effectLst/>
          <a:ex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
        <p:nvSpPr>
          <p:cNvPr id="8" name="Rectangle 7"/>
          <p:cNvSpPr/>
          <p:nvPr/>
        </p:nvSpPr>
        <p:spPr>
          <a:xfrm>
            <a:off x="7064827" y="177143"/>
            <a:ext cx="1873249" cy="954107"/>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سیاست‌های اجرایی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362495" y="1098130"/>
            <a:ext cx="6907241" cy="3139321"/>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معرفی جاذبه­های تاریخی و مذهبی؛</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حفظ و نگهداری آثار تاریخی و مذهبی؛</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معرفی مناطق جنگلی؛</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معرفی مناطق قابل کوهنوردی؛</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ایجاد، اصلاح و بهبود زیرساخت‌های محورهای گردشگری درون منظومه و ورودی­ها به طارم؛</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راه اندازی سالن­های غذاخوری محلی؛</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عرضه صنایع دستی؛</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فراهم نمودن پیست اسب سواری؛ </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برگزاری جشنواره لباس محلی؛</a:t>
            </a:r>
            <a:endParaRPr lang="en-US" sz="1800" b="1" dirty="0">
              <a:cs typeface="B Nazanin" panose="00000400000000000000" pitchFamily="2" charset="-78"/>
            </a:endParaRPr>
          </a:p>
          <a:p>
            <a:pPr marL="342900" marR="0" lvl="0" indent="-342900" algn="justLow" rtl="1">
              <a:spcBef>
                <a:spcPts val="0"/>
              </a:spcBef>
              <a:spcAft>
                <a:spcPts val="0"/>
              </a:spcAft>
              <a:buFont typeface="Wingdings" panose="05000000000000000000" pitchFamily="2" charset="2"/>
              <a:buChar char=""/>
            </a:pPr>
            <a:r>
              <a:rPr lang="fa-IR" sz="1800" b="1" dirty="0">
                <a:ea typeface="Times New Roman" panose="02020603050405020304" pitchFamily="18" charset="0"/>
                <a:cs typeface="B Nazanin" panose="00000400000000000000" pitchFamily="2" charset="-78"/>
              </a:rPr>
              <a:t>کاشانه­های گردشگر در طارم.</a:t>
            </a:r>
            <a:endParaRPr lang="en-US" sz="1800" b="1" dirty="0">
              <a:effectLst/>
              <a:cs typeface="B Nazanin" panose="00000400000000000000" pitchFamily="2" charset="-78"/>
            </a:endParaRPr>
          </a:p>
        </p:txBody>
      </p:sp>
    </p:spTree>
    <p:extLst>
      <p:ext uri="{BB962C8B-B14F-4D97-AF65-F5344CB8AC3E}">
        <p14:creationId xmlns:p14="http://schemas.microsoft.com/office/powerpoint/2010/main" val="2282313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3927201" y="49974"/>
            <a:ext cx="4974439"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تعیین الزامات تحقق اهداف و سیاست‌ها</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
        <p:nvSpPr>
          <p:cNvPr id="6" name="Rectangle 5"/>
          <p:cNvSpPr/>
          <p:nvPr/>
        </p:nvSpPr>
        <p:spPr>
          <a:xfrm>
            <a:off x="335097" y="656593"/>
            <a:ext cx="8410303" cy="5509200"/>
          </a:xfrm>
          <a:prstGeom prst="rect">
            <a:avLst/>
          </a:prstGeom>
          <a:solidFill>
            <a:schemeClr val="bg1"/>
          </a:solidFill>
          <a:ln>
            <a:solidFill>
              <a:srgbClr val="FF0000"/>
            </a:solidFill>
          </a:ln>
        </p:spPr>
        <p:txBody>
          <a:bodyPr wrap="square">
            <a:spAutoFit/>
          </a:bodyPr>
          <a:lstStyle/>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نقش مشارکتی جامعة محلی برای تسهیل روند تصمیم‌گیری غیر متمرکز اساسی بوده و طبق نظر برنامه‌ریزان موفقیت مشارکت جامعه سازمان‌های محلی مبتنی بر درک و کارکرد نظام اجتماعی </a:t>
            </a:r>
            <a:r>
              <a:rPr lang="fa-IR" sz="1600" b="1" dirty="0">
                <a:ea typeface="Times New Roman" panose="02020603050405020304" pitchFamily="18" charset="0"/>
                <a:cs typeface="Sakkal Majalla"/>
              </a:rPr>
              <a:t>–</a:t>
            </a:r>
            <a:r>
              <a:rPr lang="fa-IR" sz="1600" b="1" dirty="0">
                <a:ea typeface="Times New Roman" panose="02020603050405020304" pitchFamily="18" charset="0"/>
                <a:cs typeface="B Nazanin" panose="00000400000000000000" pitchFamily="2" charset="-78"/>
              </a:rPr>
              <a:t> اقتصادی و قابلیت یکپارچه کردن عناصر انسانی به صورت فردی و جمعی در سطح محلی است.</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ایجاد اعتدال فضایی در توزیع خدمات، کاهش محرومیت و فقر با ایجاد اشتغالزایی، کاهش نابرابری‌ها؛</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مشاغل غالب در بخش طارم در حوزه‌های کشاورزی و گردشگری می‌باشد. بدون شک توجه به مشاغل و برنامه‌ریزی استراتژیک در این حوزه‌ها از هم اکنون می‌تواند توسعه پایدار و همه جانبة بخش را تضمین کند. بخش کشاورزی (در حال حاضر با بیشترین ظرفیت در سطح بخش فعالیت می‌کند؛ به عبارتی دیگر اقتصاد غالب بخش را تشکیل می‌دهد که نیازمند صنایع تبدیلی، فرآوری و بسته‌بندی است. پرهیز از خام فروشی و ایجاد ارزش افزوده و اشتغال و شکوفایی اقتصادی از اهداف غایی در این حوزه می‌باشد. بخش کشاورزی (زراعت و باغداری) اگرچه جزء بخش‌های اصلی و مولد محسوب می‌شود اما هنوز ظرفیت ‌بالای کشاورزی و دامپروری در این بخش شکوفا نشده است. نکتة مهمی که می‌تواند تبیین کنندة آیندة بخش طارم باشد؛ بهره‌گیری از کشاورزی (باغداری و زراعت) صنعتی و پیشرفته می‌باشد که  از طریق ارتقای فنی و ورود به عرصه‌های جدید در حوزة دانش کشاورزی و علوم دامی، صنایع پشتیبان، ارتقای محصول و... قابل دستیابی است.</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حرکت در مسیر تحولات علمی و فن آوری‌های نوین بالاخص فن‌آوری اطلاعات و ارتباطات یک مسیر مطمئن برای تحقق این اهداف است که با استفاده از این فن‌آوری می‌توان قابلیت‌ها، توانمندی‌های اقتصادی و اجتماعی بخش را بیشتر ارتقا داد؛ به عنوان نمونه درحوزة فن‌آوری ارتباطات با استفاده از این قابلیت می‌توان صنایع دستی از جمله فرش ابریشمی و محصولات کشاورزی ویژه بخش را به عرصه نمایش گذاشت. سایت‌های با سلام، کتدیلر و کالا روستا نمونه‌ای از سایت‌های اینترنتی می‌باشند که برای معرفی و  فروش محصولات تولیدی روستاها کاربرد دارند.</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توسعه شبکه‌های زیربنایی و زیر ساختی به نحوی که انگیزه‌های لازم برای جذب سرمایه‌گذاری‌های بخش خصوصی را فراهم نماید.</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ساخت و تجهیز مجموعه‌های اقامتی  و رفاهی بین راهی متناسب با شرایط بخش؛</a:t>
            </a:r>
            <a:endParaRPr lang="en-US" sz="1600" b="1" dirty="0"/>
          </a:p>
          <a:p>
            <a:pPr marL="342900" marR="0" lvl="0" indent="-342900" algn="justLow" rtl="1">
              <a:spcBef>
                <a:spcPts val="0"/>
              </a:spcBef>
              <a:spcAft>
                <a:spcPts val="0"/>
              </a:spcAft>
              <a:buFont typeface="Wingdings" panose="05000000000000000000" pitchFamily="2" charset="2"/>
              <a:buChar char=""/>
            </a:pPr>
            <a:r>
              <a:rPr lang="fa-IR" sz="1600" b="1" dirty="0">
                <a:ea typeface="Times New Roman" panose="02020603050405020304" pitchFamily="18" charset="0"/>
                <a:cs typeface="B Nazanin" panose="00000400000000000000" pitchFamily="2" charset="-78"/>
              </a:rPr>
              <a:t>ساماندهی به نظام خدمات پشتیبانی تولید با تکیه بر مشارکت بخش خصوصی (فارغ التحصیلان کشاورزی</a:t>
            </a:r>
            <a:r>
              <a:rPr lang="fa-IR" sz="1400" dirty="0" smtClean="0">
                <a:ea typeface="Times New Roman" panose="02020603050405020304" pitchFamily="18" charset="0"/>
                <a:cs typeface="B Nazanin" panose="00000400000000000000" pitchFamily="2" charset="-78"/>
              </a:rPr>
              <a:t>)</a:t>
            </a:r>
            <a:endParaRPr lang="en-US" sz="1400" dirty="0"/>
          </a:p>
        </p:txBody>
      </p:sp>
    </p:spTree>
    <p:extLst>
      <p:ext uri="{BB962C8B-B14F-4D97-AF65-F5344CB8AC3E}">
        <p14:creationId xmlns:p14="http://schemas.microsoft.com/office/powerpoint/2010/main" val="1104992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5823856" y="104487"/>
            <a:ext cx="2852057" cy="523220"/>
          </a:xfrm>
          <a:prstGeom prst="rect">
            <a:avLst/>
          </a:prstGeom>
        </p:spPr>
        <p:txBody>
          <a:bodyPr wrap="square">
            <a:spAutoFit/>
          </a:bodyPr>
          <a:lstStyle/>
          <a:p>
            <a:pPr algn="r" rtl="1"/>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ساختار فضایی هدف</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pic>
        <p:nvPicPr>
          <p:cNvPr id="7" name="Picture 6" descr="H:\Tarom\GIS\pic\زمستان 96 pic\سازمان فضایی\مطلوب بیرون منظومه.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150" y="795982"/>
            <a:ext cx="5358856" cy="5300811"/>
          </a:xfrm>
          <a:prstGeom prst="rect">
            <a:avLst/>
          </a:prstGeom>
          <a:noFill/>
          <a:ln>
            <a:noFill/>
          </a:ln>
        </p:spPr>
      </p:pic>
    </p:spTree>
    <p:extLst>
      <p:ext uri="{BB962C8B-B14F-4D97-AF65-F5344CB8AC3E}">
        <p14:creationId xmlns:p14="http://schemas.microsoft.com/office/powerpoint/2010/main" val="11670424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graphicFrame>
        <p:nvGraphicFramePr>
          <p:cNvPr id="5" name="Table 4"/>
          <p:cNvGraphicFramePr>
            <a:graphicFrameLocks noGrp="1"/>
          </p:cNvGraphicFramePr>
          <p:nvPr>
            <p:extLst>
              <p:ext uri="{D42A27DB-BD31-4B8C-83A1-F6EECF244321}">
                <p14:modId xmlns:p14="http://schemas.microsoft.com/office/powerpoint/2010/main" val="761856971"/>
              </p:ext>
            </p:extLst>
          </p:nvPr>
        </p:nvGraphicFramePr>
        <p:xfrm>
          <a:off x="163739" y="637027"/>
          <a:ext cx="8753020" cy="5803669"/>
        </p:xfrm>
        <a:graphic>
          <a:graphicData uri="http://schemas.openxmlformats.org/drawingml/2006/table">
            <a:tbl>
              <a:tblPr rtl="1" firstRow="1" firstCol="1" bandRow="1">
                <a:tableStyleId>{C4B1156A-380E-4F78-BDF5-A606A8083BF9}</a:tableStyleId>
              </a:tblPr>
              <a:tblGrid>
                <a:gridCol w="2167248">
                  <a:extLst>
                    <a:ext uri="{9D8B030D-6E8A-4147-A177-3AD203B41FA5}">
                      <a16:colId xmlns="" xmlns:a16="http://schemas.microsoft.com/office/drawing/2014/main" val="20000"/>
                    </a:ext>
                  </a:extLst>
                </a:gridCol>
                <a:gridCol w="4106917">
                  <a:extLst>
                    <a:ext uri="{9D8B030D-6E8A-4147-A177-3AD203B41FA5}">
                      <a16:colId xmlns="" xmlns:a16="http://schemas.microsoft.com/office/drawing/2014/main" val="20001"/>
                    </a:ext>
                  </a:extLst>
                </a:gridCol>
                <a:gridCol w="2478855">
                  <a:extLst>
                    <a:ext uri="{9D8B030D-6E8A-4147-A177-3AD203B41FA5}">
                      <a16:colId xmlns="" xmlns:a16="http://schemas.microsoft.com/office/drawing/2014/main" val="20002"/>
                    </a:ext>
                  </a:extLst>
                </a:gridCol>
              </a:tblGrid>
              <a:tr h="483088">
                <a:tc>
                  <a:txBody>
                    <a:bodyPr/>
                    <a:lstStyle/>
                    <a:p>
                      <a:pPr marL="0" marR="0" algn="ctr" rtl="1">
                        <a:lnSpc>
                          <a:spcPct val="107000"/>
                        </a:lnSpc>
                        <a:spcBef>
                          <a:spcPts val="0"/>
                        </a:spcBef>
                        <a:spcAft>
                          <a:spcPts val="0"/>
                        </a:spcAft>
                      </a:pPr>
                      <a:r>
                        <a:rPr lang="ar-SA" sz="1600" b="1" dirty="0">
                          <a:effectLst/>
                          <a:cs typeface="B Nazanin" panose="00000400000000000000" pitchFamily="2" charset="-78"/>
                        </a:rPr>
                        <a:t>عنوان طرح</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tc>
                  <a:txBody>
                    <a:bodyPr/>
                    <a:lstStyle/>
                    <a:p>
                      <a:pPr marL="0" marR="0" algn="ctr" rtl="1">
                        <a:lnSpc>
                          <a:spcPct val="107000"/>
                        </a:lnSpc>
                        <a:spcBef>
                          <a:spcPts val="0"/>
                        </a:spcBef>
                        <a:spcAft>
                          <a:spcPts val="0"/>
                        </a:spcAft>
                      </a:pPr>
                      <a:r>
                        <a:rPr lang="ar-SA" sz="1600" b="1">
                          <a:effectLst/>
                          <a:cs typeface="B Nazanin" panose="00000400000000000000" pitchFamily="2" charset="-78"/>
                        </a:rPr>
                        <a:t>محل اجرا</a:t>
                      </a:r>
                      <a:endParaRPr lang="en-US" sz="1800" b="1">
                        <a:effectLst/>
                        <a:cs typeface="B Nazanin" panose="00000400000000000000" pitchFamily="2" charset="-78"/>
                      </a:endParaRPr>
                    </a:p>
                    <a:p>
                      <a:pPr marL="0" marR="0" algn="ctr" rtl="1">
                        <a:lnSpc>
                          <a:spcPct val="107000"/>
                        </a:lnSpc>
                        <a:spcBef>
                          <a:spcPts val="0"/>
                        </a:spcBef>
                        <a:spcAft>
                          <a:spcPts val="0"/>
                        </a:spcAft>
                      </a:pPr>
                      <a:r>
                        <a:rPr lang="ar-SA" sz="1600" b="1">
                          <a:effectLst/>
                          <a:cs typeface="B Nazanin" panose="00000400000000000000" pitchFamily="2" charset="-78"/>
                        </a:rPr>
                        <a:t>( روستا)</a:t>
                      </a:r>
                      <a:endParaRPr lang="en-US" sz="1800" b="1">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tc>
                  <a:txBody>
                    <a:bodyPr/>
                    <a:lstStyle/>
                    <a:p>
                      <a:pPr marL="0" marR="0" algn="ctr" rtl="1">
                        <a:lnSpc>
                          <a:spcPct val="107000"/>
                        </a:lnSpc>
                        <a:spcBef>
                          <a:spcPts val="0"/>
                        </a:spcBef>
                        <a:spcAft>
                          <a:spcPts val="0"/>
                        </a:spcAft>
                      </a:pPr>
                      <a:r>
                        <a:rPr lang="ar-SA" sz="1600" b="1" dirty="0">
                          <a:effectLst/>
                          <a:cs typeface="B Nazanin" panose="00000400000000000000" pitchFamily="2" charset="-78"/>
                        </a:rPr>
                        <a:t>دستگاه اجرایی مرتبط</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extLst>
                  <a:ext uri="{0D108BD9-81ED-4DB2-BD59-A6C34878D82A}">
                    <a16:rowId xmlns="" xmlns:a16="http://schemas.microsoft.com/office/drawing/2014/main" val="10000"/>
                  </a:ext>
                </a:extLst>
              </a:tr>
              <a:tr h="513176">
                <a:tc>
                  <a:txBody>
                    <a:bodyPr/>
                    <a:lstStyle/>
                    <a:p>
                      <a:pPr marL="0" marR="0" algn="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احداث آزانس ارائه خدمات گردشگری</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استاکول</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اداره کل میراث فرهنگی، صنایع دستی و گردشگری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1"/>
                  </a:ext>
                </a:extLst>
              </a:tr>
              <a:tr h="288929">
                <a:tc>
                  <a:txBody>
                    <a:bodyPr/>
                    <a:lstStyle/>
                    <a:p>
                      <a:pPr marL="0" marR="0" algn="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احداث مجتمع گلخانه</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هندی کندی، آستاکل، قانقلی چای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جهادکشاورزی، صنعت (با اولویت صنایع تبدیلی) و معدن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2"/>
                  </a:ext>
                </a:extLst>
              </a:tr>
              <a:tr h="435319">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ایجاد بارانداز محصولات کشاورزی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گیلوان، هندی کندی، سه راهی کوهکن و درام</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جهادکشاورزی، صنعت (با اولویت صنایع تبدیلی) و معدن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3"/>
                  </a:ext>
                </a:extLst>
              </a:tr>
              <a:tr h="217660">
                <a:tc>
                  <a:txBody>
                    <a:bodyPr/>
                    <a:lstStyle/>
                    <a:p>
                      <a:pPr marL="0" marR="0" algn="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نمایشگاه دائمی لباس‌های محلی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هزار رود علیا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اداره کل میراث فرهنگی، صنایع دستی و گردشگری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4"/>
                  </a:ext>
                </a:extLst>
              </a:tr>
              <a:tr h="380436">
                <a:tc>
                  <a:txBody>
                    <a:bodyPr/>
                    <a:lstStyle/>
                    <a:p>
                      <a:pPr marL="0" marR="0" algn="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ایجاد کمپ گردشگری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هزار رود علیا</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اداره کل میراث فرهنگی، صنایع دستی و گردشگری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5"/>
                  </a:ext>
                </a:extLst>
              </a:tr>
              <a:tr h="217660">
                <a:tc>
                  <a:txBody>
                    <a:bodyPr/>
                    <a:lstStyle/>
                    <a:p>
                      <a:pPr marL="0" marR="0" algn="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اقامتگاه بوم‌گردی</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نوکیان، پاوه رود قدیم، تسکین ،گیلانکشه، تشویر، باکلور،کرد ابا د،قانقلي سفلي،قانقلي عليا،کوهکن سفلي،کوهکن عليا،عزيزاباد،هارون بادسفلي،هارون ، ابادعليا،هزاررودعليا،هزاررودسفلي،ته دره،غلام چم،جزلاندشت،کلتان،وزنه سر،سرخه سنگ،سياهورود،گماندشت،گاوخس،مير زا خانلو،کلوچ،شهرک پاوه رود،زرده،هندي کندي جديد،چمله،قارقلي چم،هندي کندي قديم،انارستان،صومعه بر،مامالان،محمدابادخواجه بيگلو،پير چم قديم،پسار،زهتراباد،خرم ابادکهريز،ده بهار</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اداره کل میراث فرهنگی، صنایع دستی  و گردشگری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6"/>
                  </a:ext>
                </a:extLst>
              </a:tr>
              <a:tr h="217660">
                <a:tc>
                  <a:txBody>
                    <a:bodyPr/>
                    <a:lstStyle/>
                    <a:p>
                      <a:pPr marL="0" marR="0" algn="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احداث رستوران گردشگری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نوکیان</a:t>
                      </a:r>
                      <a:endParaRPr lang="en-US" sz="12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اداره کل میراث فرهنگی، صنایع دستی و گردشگری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7"/>
                  </a:ext>
                </a:extLst>
              </a:tr>
              <a:tr h="435319">
                <a:tc>
                  <a:txBody>
                    <a:bodyPr/>
                    <a:lstStyle/>
                    <a:p>
                      <a:pPr marL="0" marR="0" algn="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کارگاه صنایع تبدیلی زیتون، </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پاوه رود، هندی کندی جدید، تسکین، گیلانکشه، درام</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جهادکشاورزی، صنعت (با اولویت صنایع تبدیلی) و معدن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8"/>
                  </a:ext>
                </a:extLst>
              </a:tr>
              <a:tr h="217660">
                <a:tc>
                  <a:txBody>
                    <a:bodyPr/>
                    <a:lstStyle/>
                    <a:p>
                      <a:pPr marL="0" marR="0" algn="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احداث ناحیه های صنعتی فرآوری(سیر، گوجه فرنگی، انار)</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گیلوان، سه راهی کوهکن</a:t>
                      </a:r>
                      <a:r>
                        <a:rPr lang="fa-IR" sz="1200" b="1" dirty="0">
                          <a:effectLst/>
                          <a:latin typeface="Calibri" panose="020F0502020204030204" pitchFamily="34" charset="0"/>
                          <a:ea typeface="Calibri" panose="020F0502020204030204" pitchFamily="34" charset="0"/>
                          <a:cs typeface="B Zar" panose="00000700000000000000" pitchFamily="2" charset="-78"/>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جهادکشاورزی، صنعت (با اولویت صنایع تبدیلی) و معدن</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9"/>
                  </a:ext>
                </a:extLst>
              </a:tr>
              <a:tr h="395717">
                <a:tc>
                  <a:txBody>
                    <a:bodyPr/>
                    <a:lstStyle/>
                    <a:p>
                      <a:pPr marL="0" marR="0" algn="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فروشگاه زنجیره‌ای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درام، گیلوان</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اداره کل میراث فرهنگی، صنایع دستی و گردشگری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10"/>
                  </a:ext>
                </a:extLst>
              </a:tr>
              <a:tr h="435319">
                <a:tc>
                  <a:txBody>
                    <a:bodyPr/>
                    <a:lstStyle/>
                    <a:p>
                      <a:pPr marL="0" marR="0" algn="r" rtl="1">
                        <a:lnSpc>
                          <a:spcPct val="90000"/>
                        </a:lnSpc>
                        <a:spcBef>
                          <a:spcPts val="0"/>
                        </a:spcBef>
                        <a:spcAft>
                          <a:spcPts val="0"/>
                        </a:spcAft>
                      </a:pPr>
                      <a:r>
                        <a:rPr lang="fa-IR" sz="1200" b="1">
                          <a:effectLst/>
                          <a:latin typeface="Calibri" panose="020F0502020204030204" pitchFamily="34" charset="0"/>
                          <a:ea typeface="Calibri" panose="020F0502020204030204" pitchFamily="34" charset="0"/>
                          <a:cs typeface="B Nazanin" panose="00000400000000000000" pitchFamily="2" charset="-78"/>
                        </a:rPr>
                        <a:t>کارگاه مشاغل خانگی</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هندی کندی جدید، ده بهار</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اداره کل میراث فرهنگی، صنایع دستی و گردشگری</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11"/>
                  </a:ext>
                </a:extLst>
              </a:tr>
              <a:tr h="217660">
                <a:tc>
                  <a:txBody>
                    <a:bodyPr/>
                    <a:lstStyle/>
                    <a:p>
                      <a:pPr marL="0" marR="0" algn="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کارگاه تبدیل شیر به خامه و ماست</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گیلوان</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200" b="1" dirty="0">
                          <a:effectLst/>
                          <a:latin typeface="Calibri" panose="020F0502020204030204" pitchFamily="34" charset="0"/>
                          <a:ea typeface="Calibri" panose="020F0502020204030204" pitchFamily="34" charset="0"/>
                          <a:cs typeface="B Nazanin" panose="00000400000000000000" pitchFamily="2" charset="-78"/>
                        </a:rPr>
                        <a:t>صنعت (با اولویت صنایع تبدیلی) و معدن</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12"/>
                  </a:ext>
                </a:extLst>
              </a:tr>
            </a:tbl>
          </a:graphicData>
        </a:graphic>
      </p:graphicFrame>
      <p:sp>
        <p:nvSpPr>
          <p:cNvPr id="6" name="Rectangle 5"/>
          <p:cNvSpPr/>
          <p:nvPr/>
        </p:nvSpPr>
        <p:spPr>
          <a:xfrm>
            <a:off x="4917772" y="95739"/>
            <a:ext cx="4004622"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فهرست طرح‌های سرمایه‌گذاری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399168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graphicFrame>
        <p:nvGraphicFramePr>
          <p:cNvPr id="4" name="Table 3"/>
          <p:cNvGraphicFramePr>
            <a:graphicFrameLocks noGrp="1"/>
          </p:cNvGraphicFramePr>
          <p:nvPr>
            <p:extLst>
              <p:ext uri="{D42A27DB-BD31-4B8C-83A1-F6EECF244321}">
                <p14:modId xmlns:p14="http://schemas.microsoft.com/office/powerpoint/2010/main" val="1697736871"/>
              </p:ext>
            </p:extLst>
          </p:nvPr>
        </p:nvGraphicFramePr>
        <p:xfrm>
          <a:off x="495300" y="883681"/>
          <a:ext cx="8425543" cy="3511682"/>
        </p:xfrm>
        <a:graphic>
          <a:graphicData uri="http://schemas.openxmlformats.org/drawingml/2006/table">
            <a:tbl>
              <a:tblPr rtl="1" firstRow="1" firstCol="1" bandRow="1">
                <a:tableStyleId>{C4B1156A-380E-4F78-BDF5-A606A8083BF9}</a:tableStyleId>
              </a:tblPr>
              <a:tblGrid>
                <a:gridCol w="2086164">
                  <a:extLst>
                    <a:ext uri="{9D8B030D-6E8A-4147-A177-3AD203B41FA5}">
                      <a16:colId xmlns="" xmlns:a16="http://schemas.microsoft.com/office/drawing/2014/main" val="20000"/>
                    </a:ext>
                  </a:extLst>
                </a:gridCol>
                <a:gridCol w="3953265">
                  <a:extLst>
                    <a:ext uri="{9D8B030D-6E8A-4147-A177-3AD203B41FA5}">
                      <a16:colId xmlns="" xmlns:a16="http://schemas.microsoft.com/office/drawing/2014/main" val="20001"/>
                    </a:ext>
                  </a:extLst>
                </a:gridCol>
                <a:gridCol w="2386114">
                  <a:extLst>
                    <a:ext uri="{9D8B030D-6E8A-4147-A177-3AD203B41FA5}">
                      <a16:colId xmlns="" xmlns:a16="http://schemas.microsoft.com/office/drawing/2014/main" val="20002"/>
                    </a:ext>
                  </a:extLst>
                </a:gridCol>
              </a:tblGrid>
              <a:tr h="515739">
                <a:tc>
                  <a:txBody>
                    <a:bodyPr/>
                    <a:lstStyle/>
                    <a:p>
                      <a:pPr marL="0" marR="0" algn="ctr" rtl="1">
                        <a:lnSpc>
                          <a:spcPct val="107000"/>
                        </a:lnSpc>
                        <a:spcBef>
                          <a:spcPts val="0"/>
                        </a:spcBef>
                        <a:spcAft>
                          <a:spcPts val="0"/>
                        </a:spcAft>
                      </a:pPr>
                      <a:r>
                        <a:rPr lang="ar-SA" sz="1800" b="1" dirty="0">
                          <a:effectLst/>
                          <a:cs typeface="B Nazanin" panose="00000400000000000000" pitchFamily="2" charset="-78"/>
                        </a:rPr>
                        <a:t>عنوان طرح</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tc>
                  <a:txBody>
                    <a:bodyPr/>
                    <a:lstStyle/>
                    <a:p>
                      <a:pPr marL="0" marR="0" algn="ctr" rtl="1">
                        <a:lnSpc>
                          <a:spcPct val="107000"/>
                        </a:lnSpc>
                        <a:spcBef>
                          <a:spcPts val="0"/>
                        </a:spcBef>
                        <a:spcAft>
                          <a:spcPts val="0"/>
                        </a:spcAft>
                      </a:pPr>
                      <a:r>
                        <a:rPr lang="ar-SA" sz="1800" b="1" dirty="0">
                          <a:effectLst/>
                          <a:cs typeface="B Nazanin" panose="00000400000000000000" pitchFamily="2" charset="-78"/>
                        </a:rPr>
                        <a:t>محل اجرا</a:t>
                      </a:r>
                      <a:endParaRPr lang="en-US" sz="1800" b="1" dirty="0">
                        <a:effectLst/>
                        <a:cs typeface="B Nazanin" panose="00000400000000000000" pitchFamily="2" charset="-78"/>
                      </a:endParaRPr>
                    </a:p>
                    <a:p>
                      <a:pPr marL="0" marR="0" algn="ctr" rtl="1">
                        <a:lnSpc>
                          <a:spcPct val="107000"/>
                        </a:lnSpc>
                        <a:spcBef>
                          <a:spcPts val="0"/>
                        </a:spcBef>
                        <a:spcAft>
                          <a:spcPts val="0"/>
                        </a:spcAft>
                      </a:pPr>
                      <a:r>
                        <a:rPr lang="ar-SA" sz="1800" b="1" dirty="0">
                          <a:effectLst/>
                          <a:cs typeface="B Nazanin" panose="00000400000000000000" pitchFamily="2" charset="-78"/>
                        </a:rPr>
                        <a:t>( روستا)</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tc>
                  <a:txBody>
                    <a:bodyPr/>
                    <a:lstStyle/>
                    <a:p>
                      <a:pPr marL="0" marR="0" algn="ctr" rtl="1">
                        <a:lnSpc>
                          <a:spcPct val="107000"/>
                        </a:lnSpc>
                        <a:spcBef>
                          <a:spcPts val="0"/>
                        </a:spcBef>
                        <a:spcAft>
                          <a:spcPts val="0"/>
                        </a:spcAft>
                      </a:pPr>
                      <a:r>
                        <a:rPr lang="ar-SA" sz="1800" b="1" dirty="0" smtClean="0">
                          <a:effectLst/>
                          <a:cs typeface="B Nazanin" panose="00000400000000000000" pitchFamily="2" charset="-78"/>
                        </a:rPr>
                        <a:t>دستگاه اجرایی مرتبط</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2584" marR="62584" marT="0" marB="0" anchor="ctr">
                    <a:solidFill>
                      <a:srgbClr val="FFCC99"/>
                    </a:solidFill>
                  </a:tcPr>
                </a:tc>
                <a:extLst>
                  <a:ext uri="{0D108BD9-81ED-4DB2-BD59-A6C34878D82A}">
                    <a16:rowId xmlns="" xmlns:a16="http://schemas.microsoft.com/office/drawing/2014/main" val="10000"/>
                  </a:ext>
                </a:extLst>
              </a:tr>
              <a:tr h="914151">
                <a:tc>
                  <a:txBody>
                    <a:bodyPr/>
                    <a:lstStyle/>
                    <a:p>
                      <a:pPr marL="0" marR="0" algn="r" rtl="1">
                        <a:lnSpc>
                          <a:spcPct val="90000"/>
                        </a:lnSpc>
                        <a:spcBef>
                          <a:spcPts val="0"/>
                        </a:spcBef>
                        <a:spcAft>
                          <a:spcPts val="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کارگاه روغن‌گیری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گیلانکشه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r" rtl="1">
                        <a:lnSpc>
                          <a:spcPct val="107000"/>
                        </a:lnSpc>
                        <a:spcBef>
                          <a:spcPts val="0"/>
                        </a:spcBef>
                        <a:spcAft>
                          <a:spcPts val="80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جهادکشاورزی، صنعت (با اولویت صنایع تبدیلی) و معدن</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99"/>
                    </a:solidFill>
                  </a:tcPr>
                </a:tc>
                <a:extLst>
                  <a:ext uri="{0D108BD9-81ED-4DB2-BD59-A6C34878D82A}">
                    <a16:rowId xmlns="" xmlns:a16="http://schemas.microsoft.com/office/drawing/2014/main" val="10001"/>
                  </a:ext>
                </a:extLst>
              </a:tr>
              <a:tr h="232371">
                <a:tc>
                  <a:txBody>
                    <a:bodyPr/>
                    <a:lstStyle/>
                    <a:p>
                      <a:pPr marL="0" marR="0" algn="r" rtl="1">
                        <a:lnSpc>
                          <a:spcPct val="90000"/>
                        </a:lnSpc>
                        <a:spcBef>
                          <a:spcPts val="0"/>
                        </a:spcBef>
                        <a:spcAft>
                          <a:spcPts val="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کارگاه تولید سیر ترشی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600" b="1">
                          <a:effectLst/>
                          <a:latin typeface="Calibri" panose="020F0502020204030204" pitchFamily="34" charset="0"/>
                          <a:ea typeface="Calibri" panose="020F0502020204030204" pitchFamily="34" charset="0"/>
                          <a:cs typeface="B Nazanin" panose="00000400000000000000" pitchFamily="2" charset="-78"/>
                        </a:rPr>
                        <a:t>گیلانکشه</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r" rtl="1">
                        <a:lnSpc>
                          <a:spcPct val="107000"/>
                        </a:lnSpc>
                        <a:spcBef>
                          <a:spcPts val="0"/>
                        </a:spcBef>
                        <a:spcAft>
                          <a:spcPts val="800"/>
                        </a:spcAft>
                      </a:pPr>
                      <a:r>
                        <a:rPr lang="fa-IR" sz="1600" b="1">
                          <a:effectLst/>
                          <a:latin typeface="Calibri" panose="020F0502020204030204" pitchFamily="34" charset="0"/>
                          <a:ea typeface="Calibri" panose="020F0502020204030204" pitchFamily="34" charset="0"/>
                          <a:cs typeface="B Nazanin" panose="00000400000000000000" pitchFamily="2" charset="-78"/>
                        </a:rPr>
                        <a:t>جهادکشاورزی، صنعت (با اولویت صنایع تبدیلی) و معدن</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99"/>
                    </a:solidFill>
                  </a:tcPr>
                </a:tc>
                <a:extLst>
                  <a:ext uri="{0D108BD9-81ED-4DB2-BD59-A6C34878D82A}">
                    <a16:rowId xmlns="" xmlns:a16="http://schemas.microsoft.com/office/drawing/2014/main" val="10002"/>
                  </a:ext>
                </a:extLst>
              </a:tr>
              <a:tr h="464741">
                <a:tc>
                  <a:txBody>
                    <a:bodyPr/>
                    <a:lstStyle/>
                    <a:p>
                      <a:pPr marL="0" marR="0" algn="r" rtl="1">
                        <a:lnSpc>
                          <a:spcPct val="90000"/>
                        </a:lnSpc>
                        <a:spcBef>
                          <a:spcPts val="0"/>
                        </a:spcBef>
                        <a:spcAft>
                          <a:spcPts val="0"/>
                        </a:spcAft>
                      </a:pPr>
                      <a:r>
                        <a:rPr lang="fa-IR" sz="1600" b="1">
                          <a:effectLst/>
                          <a:latin typeface="Calibri" panose="020F0502020204030204" pitchFamily="34" charset="0"/>
                          <a:ea typeface="Calibri" panose="020F0502020204030204" pitchFamily="34" charset="0"/>
                          <a:cs typeface="B Nazanin" panose="00000400000000000000" pitchFamily="2" charset="-78"/>
                        </a:rPr>
                        <a:t>تولید نشای گوجه فرنگی</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تشویر</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r" rtl="1">
                        <a:lnSpc>
                          <a:spcPct val="107000"/>
                        </a:lnSpc>
                        <a:spcBef>
                          <a:spcPts val="0"/>
                        </a:spcBef>
                        <a:spcAft>
                          <a:spcPts val="800"/>
                        </a:spcAft>
                      </a:pPr>
                      <a:r>
                        <a:rPr lang="fa-IR" sz="1600" b="1">
                          <a:effectLst/>
                          <a:latin typeface="Calibri" panose="020F0502020204030204" pitchFamily="34" charset="0"/>
                          <a:ea typeface="Calibri" panose="020F0502020204030204" pitchFamily="34" charset="0"/>
                          <a:cs typeface="B Nazanin" panose="00000400000000000000" pitchFamily="2" charset="-78"/>
                        </a:rPr>
                        <a:t>جهادکشاورزی، صنعت (با اولویت صنایع تبدیلی) و معدن</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99"/>
                    </a:solidFill>
                  </a:tcPr>
                </a:tc>
                <a:extLst>
                  <a:ext uri="{0D108BD9-81ED-4DB2-BD59-A6C34878D82A}">
                    <a16:rowId xmlns="" xmlns:a16="http://schemas.microsoft.com/office/drawing/2014/main" val="10003"/>
                  </a:ext>
                </a:extLst>
              </a:tr>
              <a:tr h="464741">
                <a:tc>
                  <a:txBody>
                    <a:bodyPr/>
                    <a:lstStyle/>
                    <a:p>
                      <a:pPr marL="0" marR="0" algn="r" rtl="1">
                        <a:lnSpc>
                          <a:spcPct val="90000"/>
                        </a:lnSpc>
                        <a:spcBef>
                          <a:spcPts val="0"/>
                        </a:spcBef>
                        <a:spcAft>
                          <a:spcPts val="0"/>
                        </a:spcAft>
                      </a:pPr>
                      <a:r>
                        <a:rPr lang="fa-IR" sz="1600" b="1">
                          <a:effectLst/>
                          <a:latin typeface="Calibri" panose="020F0502020204030204" pitchFamily="34" charset="0"/>
                          <a:ea typeface="Calibri" panose="020F0502020204030204" pitchFamily="34" charset="0"/>
                          <a:cs typeface="B Nazanin" panose="00000400000000000000" pitchFamily="2" charset="-78"/>
                        </a:rPr>
                        <a:t>کارگاه تولید سیر ترشی</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قاری قلی جم</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r" rtl="1">
                        <a:lnSpc>
                          <a:spcPct val="107000"/>
                        </a:lnSpc>
                        <a:spcBef>
                          <a:spcPts val="0"/>
                        </a:spcBef>
                        <a:spcAft>
                          <a:spcPts val="800"/>
                        </a:spcAft>
                      </a:pPr>
                      <a:r>
                        <a:rPr lang="fa-IR" sz="1600" b="1">
                          <a:effectLst/>
                          <a:latin typeface="Calibri" panose="020F0502020204030204" pitchFamily="34" charset="0"/>
                          <a:ea typeface="Calibri" panose="020F0502020204030204" pitchFamily="34" charset="0"/>
                          <a:cs typeface="B Nazanin" panose="00000400000000000000" pitchFamily="2" charset="-78"/>
                        </a:rPr>
                        <a:t>جهادکشاورزی، صنعت (با اولویت صنایع تبدیلی) و معدن</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99"/>
                    </a:solidFill>
                  </a:tcPr>
                </a:tc>
                <a:extLst>
                  <a:ext uri="{0D108BD9-81ED-4DB2-BD59-A6C34878D82A}">
                    <a16:rowId xmlns="" xmlns:a16="http://schemas.microsoft.com/office/drawing/2014/main" val="10004"/>
                  </a:ext>
                </a:extLst>
              </a:tr>
              <a:tr h="232371">
                <a:tc>
                  <a:txBody>
                    <a:bodyPr/>
                    <a:lstStyle/>
                    <a:p>
                      <a:pPr marL="0" marR="0" algn="r" rtl="1">
                        <a:lnSpc>
                          <a:spcPct val="90000"/>
                        </a:lnSpc>
                        <a:spcBef>
                          <a:spcPts val="0"/>
                        </a:spcBef>
                        <a:spcAft>
                          <a:spcPts val="0"/>
                        </a:spcAft>
                      </a:pPr>
                      <a:r>
                        <a:rPr lang="fa-IR" sz="1600" b="1">
                          <a:effectLst/>
                          <a:latin typeface="Calibri" panose="020F0502020204030204" pitchFamily="34" charset="0"/>
                          <a:ea typeface="Calibri" panose="020F0502020204030204" pitchFamily="34" charset="0"/>
                          <a:cs typeface="B Nazanin" panose="00000400000000000000" pitchFamily="2" charset="-78"/>
                        </a:rPr>
                        <a:t>تولید سبد پلاستیکی برای میوه و صیفی‌جات</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قاری قلی جم</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600" b="1" dirty="0">
                          <a:effectLst/>
                          <a:latin typeface="Calibri" panose="020F0502020204030204" pitchFamily="34" charset="0"/>
                          <a:ea typeface="Calibri" panose="020F0502020204030204" pitchFamily="34" charset="0"/>
                          <a:cs typeface="B Nazanin" panose="00000400000000000000" pitchFamily="2" charset="-78"/>
                        </a:rPr>
                        <a:t>سازمان صنعت، معدن و تجارت</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5"/>
                  </a:ext>
                </a:extLst>
              </a:tr>
            </a:tbl>
          </a:graphicData>
        </a:graphic>
      </p:graphicFrame>
      <p:sp>
        <p:nvSpPr>
          <p:cNvPr id="5" name="Rectangle 4"/>
          <p:cNvSpPr/>
          <p:nvPr/>
        </p:nvSpPr>
        <p:spPr>
          <a:xfrm>
            <a:off x="4798029" y="182825"/>
            <a:ext cx="4004622"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فهرست طرح‌های سرمایه‌گذاری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76095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165827" y="6460262"/>
            <a:ext cx="8991599" cy="404813"/>
          </a:xfrm>
        </p:spPr>
      </p:sp>
      <p:sp>
        <p:nvSpPr>
          <p:cNvPr id="3" name="Picture Placeholder 2"/>
          <p:cNvSpPr>
            <a:spLocks noGrp="1"/>
          </p:cNvSpPr>
          <p:nvPr>
            <p:ph type="pic" sz="quarter" idx="14"/>
          </p:nvPr>
        </p:nvSpPr>
        <p:spPr/>
      </p:sp>
      <p:graphicFrame>
        <p:nvGraphicFramePr>
          <p:cNvPr id="5" name="Table 4"/>
          <p:cNvGraphicFramePr>
            <a:graphicFrameLocks noGrp="1"/>
          </p:cNvGraphicFramePr>
          <p:nvPr>
            <p:extLst>
              <p:ext uri="{D42A27DB-BD31-4B8C-83A1-F6EECF244321}">
                <p14:modId xmlns:p14="http://schemas.microsoft.com/office/powerpoint/2010/main" val="3965727956"/>
              </p:ext>
            </p:extLst>
          </p:nvPr>
        </p:nvGraphicFramePr>
        <p:xfrm>
          <a:off x="165096" y="936275"/>
          <a:ext cx="8856619" cy="5208170"/>
        </p:xfrm>
        <a:graphic>
          <a:graphicData uri="http://schemas.openxmlformats.org/drawingml/2006/table">
            <a:tbl>
              <a:tblPr rtl="1" firstRow="1" firstCol="1" bandRow="1">
                <a:tableStyleId>{C4B1156A-380E-4F78-BDF5-A606A8083BF9}</a:tableStyleId>
              </a:tblPr>
              <a:tblGrid>
                <a:gridCol w="3326546">
                  <a:extLst>
                    <a:ext uri="{9D8B030D-6E8A-4147-A177-3AD203B41FA5}">
                      <a16:colId xmlns="" xmlns:a16="http://schemas.microsoft.com/office/drawing/2014/main" val="20000"/>
                    </a:ext>
                  </a:extLst>
                </a:gridCol>
                <a:gridCol w="2045880">
                  <a:extLst>
                    <a:ext uri="{9D8B030D-6E8A-4147-A177-3AD203B41FA5}">
                      <a16:colId xmlns="" xmlns:a16="http://schemas.microsoft.com/office/drawing/2014/main" val="20001"/>
                    </a:ext>
                  </a:extLst>
                </a:gridCol>
                <a:gridCol w="1645560">
                  <a:extLst>
                    <a:ext uri="{9D8B030D-6E8A-4147-A177-3AD203B41FA5}">
                      <a16:colId xmlns="" xmlns:a16="http://schemas.microsoft.com/office/drawing/2014/main" val="20002"/>
                    </a:ext>
                  </a:extLst>
                </a:gridCol>
                <a:gridCol w="1838633">
                  <a:extLst>
                    <a:ext uri="{9D8B030D-6E8A-4147-A177-3AD203B41FA5}">
                      <a16:colId xmlns="" xmlns:a16="http://schemas.microsoft.com/office/drawing/2014/main" val="20003"/>
                    </a:ext>
                  </a:extLst>
                </a:gridCol>
              </a:tblGrid>
              <a:tr h="807949">
                <a:tc>
                  <a:txBody>
                    <a:bodyPr/>
                    <a:lstStyle/>
                    <a:p>
                      <a:pPr marL="0" marR="0" algn="ctr" rtl="1">
                        <a:lnSpc>
                          <a:spcPct val="107000"/>
                        </a:lnSpc>
                        <a:spcBef>
                          <a:spcPts val="0"/>
                        </a:spcBef>
                        <a:spcAft>
                          <a:spcPts val="0"/>
                        </a:spcAft>
                      </a:pPr>
                      <a:r>
                        <a:rPr lang="ar-SA" sz="1400" dirty="0">
                          <a:effectLst/>
                          <a:cs typeface="B Nazanin" panose="00000400000000000000" pitchFamily="2" charset="-78"/>
                        </a:rPr>
                        <a:t>عنوان پروژه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400" dirty="0">
                          <a:effectLst/>
                          <a:cs typeface="B Nazanin" panose="00000400000000000000" pitchFamily="2" charset="-78"/>
                        </a:rPr>
                        <a:t>عنوان فصل</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400" dirty="0">
                          <a:effectLst/>
                          <a:cs typeface="B Nazanin" panose="00000400000000000000" pitchFamily="2" charset="-78"/>
                        </a:rPr>
                        <a:t>محل اجرا</a:t>
                      </a:r>
                      <a:endParaRPr lang="en-US" sz="1400" dirty="0">
                        <a:effectLst/>
                        <a:cs typeface="B Nazanin" panose="00000400000000000000" pitchFamily="2" charset="-78"/>
                      </a:endParaRPr>
                    </a:p>
                    <a:p>
                      <a:pPr marL="0" marR="0" algn="ctr" rtl="1">
                        <a:lnSpc>
                          <a:spcPct val="107000"/>
                        </a:lnSpc>
                        <a:spcBef>
                          <a:spcPts val="0"/>
                        </a:spcBef>
                        <a:spcAft>
                          <a:spcPts val="0"/>
                        </a:spcAft>
                      </a:pPr>
                      <a:r>
                        <a:rPr lang="ar-SA" sz="1400" dirty="0">
                          <a:effectLst/>
                          <a:cs typeface="B Nazanin" panose="00000400000000000000" pitchFamily="2" charset="-78"/>
                        </a:rPr>
                        <a:t>نام روستا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ar-SA" sz="1400" dirty="0">
                          <a:effectLst/>
                          <a:cs typeface="B Nazanin" panose="00000400000000000000" pitchFamily="2" charset="-78"/>
                        </a:rPr>
                        <a:t>دستگاه اجرایی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FFCC99"/>
                    </a:solidFill>
                  </a:tcPr>
                </a:tc>
                <a:extLst>
                  <a:ext uri="{0D108BD9-81ED-4DB2-BD59-A6C34878D82A}">
                    <a16:rowId xmlns="" xmlns:a16="http://schemas.microsoft.com/office/drawing/2014/main" val="10000"/>
                  </a:ext>
                </a:extLst>
              </a:tr>
              <a:tr h="850303">
                <a:tc>
                  <a:txBody>
                    <a:bodyPr/>
                    <a:lstStyle/>
                    <a:p>
                      <a:pPr marL="0" marR="0" algn="r" rtl="1">
                        <a:lnSpc>
                          <a:spcPct val="90000"/>
                        </a:lnSpc>
                        <a:spcBef>
                          <a:spcPts val="0"/>
                        </a:spcBef>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اصلاح و تکمیل راه ارتباطی طارم به خلخال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توسعه و تكميل راههاي روستايي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روستای جعفرآباد خلخال تا پاوه رود</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اداره راه و شهرسازی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1"/>
                  </a:ext>
                </a:extLst>
              </a:tr>
              <a:tr h="565235">
                <a:tc>
                  <a:txBody>
                    <a:bodyPr/>
                    <a:lstStyle/>
                    <a:p>
                      <a:pPr marL="0" marR="0" algn="r" rtl="1">
                        <a:lnSpc>
                          <a:spcPct val="90000"/>
                        </a:lnSpc>
                        <a:spcBef>
                          <a:spcPts val="0"/>
                        </a:spcBef>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اصلاح و تکمیل راه طارم- منجیل</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توسعه و تكميل راههاي روستايي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 </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اداره راه و شهرسازی</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2"/>
                  </a:ext>
                </a:extLst>
              </a:tr>
              <a:tr h="619134">
                <a:tc>
                  <a:txBody>
                    <a:bodyPr/>
                    <a:lstStyle/>
                    <a:p>
                      <a:pPr marL="0" marR="0" algn="r" rtl="1">
                        <a:lnSpc>
                          <a:spcPct val="90000"/>
                        </a:lnSpc>
                        <a:spcBef>
                          <a:spcPts val="0"/>
                        </a:spcBef>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ایجاد و نوسازی و تقویت شبکه‌های آب آشامیدنی</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fa-IR" sz="1400" b="1" dirty="0">
                          <a:effectLst/>
                          <a:latin typeface="Times New Roman" panose="02020603050405020304" pitchFamily="18" charset="0"/>
                          <a:ea typeface="Calibri" panose="020F0502020204030204" pitchFamily="34" charset="0"/>
                          <a:cs typeface="B Nazanin" panose="00000400000000000000" pitchFamily="2" charset="-78"/>
                        </a:rPr>
                        <a:t>‌فصل توسعه و خدمات شهري، روستايي و عشايري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روستاهای فاقد</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آب و فاضلاب روستايي</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3"/>
                  </a:ext>
                </a:extLst>
              </a:tr>
              <a:tr h="620505">
                <a:tc>
                  <a:txBody>
                    <a:bodyPr/>
                    <a:lstStyle/>
                    <a:p>
                      <a:pPr marL="0" marR="0" algn="r" rtl="1">
                        <a:lnSpc>
                          <a:spcPct val="90000"/>
                        </a:lnSpc>
                        <a:spcBef>
                          <a:spcPts val="0"/>
                        </a:spcBef>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الحاق روستاهای فاقد گاز به شبکه گازرسانی سراسری</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fa-IR" sz="1400" b="1" dirty="0">
                          <a:effectLst/>
                          <a:latin typeface="BNazanin"/>
                          <a:ea typeface="Calibri" panose="020F0502020204030204" pitchFamily="34" charset="0"/>
                          <a:cs typeface="B Nazanin" panose="00000400000000000000" pitchFamily="2" charset="-78"/>
                        </a:rPr>
                        <a:t>گاز</a:t>
                      </a:r>
                      <a:r>
                        <a:rPr lang="fa-IR" sz="1400" b="1" dirty="0">
                          <a:effectLst/>
                          <a:latin typeface="BNazanin"/>
                          <a:ea typeface="Calibri" panose="020F0502020204030204" pitchFamily="34" charset="0"/>
                          <a:cs typeface="BNazanin"/>
                        </a:rPr>
                        <a:t> </a:t>
                      </a:r>
                      <a:r>
                        <a:rPr lang="fa-IR" sz="1400" b="1" dirty="0">
                          <a:effectLst/>
                          <a:latin typeface="BNazanin"/>
                          <a:ea typeface="Calibri" panose="020F0502020204030204" pitchFamily="34" charset="0"/>
                          <a:cs typeface="B Nazanin" panose="00000400000000000000" pitchFamily="2" charset="-78"/>
                        </a:rPr>
                        <a:t>رساني</a:t>
                      </a:r>
                      <a:r>
                        <a:rPr lang="fa-IR" sz="1400" b="1" dirty="0">
                          <a:effectLst/>
                          <a:latin typeface="BNazanin"/>
                          <a:ea typeface="Calibri" panose="020F0502020204030204" pitchFamily="34" charset="0"/>
                          <a:cs typeface="BNazanin"/>
                        </a:rPr>
                        <a:t> </a:t>
                      </a:r>
                      <a:r>
                        <a:rPr lang="fa-IR" sz="1400" b="1" dirty="0">
                          <a:effectLst/>
                          <a:latin typeface="BNazanin"/>
                          <a:ea typeface="Calibri" panose="020F0502020204030204" pitchFamily="34" charset="0"/>
                          <a:cs typeface="B Nazanin" panose="00000400000000000000" pitchFamily="2" charset="-78"/>
                        </a:rPr>
                        <a:t>به</a:t>
                      </a:r>
                      <a:r>
                        <a:rPr lang="fa-IR" sz="1400" b="1" dirty="0">
                          <a:effectLst/>
                          <a:latin typeface="BNazanin"/>
                          <a:ea typeface="Calibri" panose="020F0502020204030204" pitchFamily="34" charset="0"/>
                          <a:cs typeface="BNazanin"/>
                        </a:rPr>
                        <a:t> </a:t>
                      </a:r>
                      <a:r>
                        <a:rPr lang="fa-IR" sz="1400" b="1" dirty="0">
                          <a:effectLst/>
                          <a:latin typeface="BNazanin"/>
                          <a:ea typeface="Calibri" panose="020F0502020204030204" pitchFamily="34" charset="0"/>
                          <a:cs typeface="B Nazanin" panose="00000400000000000000" pitchFamily="2" charset="-78"/>
                        </a:rPr>
                        <a:t>روستاهاي</a:t>
                      </a:r>
                      <a:r>
                        <a:rPr lang="fa-IR" sz="1400" b="1" dirty="0">
                          <a:effectLst/>
                          <a:latin typeface="BNazanin"/>
                          <a:ea typeface="Calibri" panose="020F0502020204030204" pitchFamily="34" charset="0"/>
                          <a:cs typeface="BNazanin"/>
                        </a:rPr>
                        <a:t> </a:t>
                      </a:r>
                      <a:r>
                        <a:rPr lang="fa-IR" sz="1400" b="1" dirty="0">
                          <a:effectLst/>
                          <a:latin typeface="BNazanin"/>
                          <a:ea typeface="Calibri" panose="020F0502020204030204" pitchFamily="34" charset="0"/>
                          <a:cs typeface="B Nazanin" panose="00000400000000000000" pitchFamily="2" charset="-78"/>
                        </a:rPr>
                        <a:t>كشور</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روستاهای بالای 20خانوار فاقد شبکه گاز</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a:effectLst/>
                          <a:latin typeface="Calibri" panose="020F0502020204030204" pitchFamily="34" charset="0"/>
                          <a:ea typeface="Calibri" panose="020F0502020204030204" pitchFamily="34" charset="0"/>
                          <a:cs typeface="B Nazanin" panose="00000400000000000000" pitchFamily="2" charset="-78"/>
                        </a:rPr>
                        <a:t>اداره گاز</a:t>
                      </a:r>
                      <a:endParaRPr lang="en-US"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4"/>
                  </a:ext>
                </a:extLst>
              </a:tr>
              <a:tr h="1029135">
                <a:tc>
                  <a:txBody>
                    <a:bodyPr/>
                    <a:lstStyle/>
                    <a:p>
                      <a:pPr marL="0" marR="0" algn="r" rtl="1">
                        <a:lnSpc>
                          <a:spcPct val="90000"/>
                        </a:lnSpc>
                        <a:spcBef>
                          <a:spcPts val="0"/>
                        </a:spcBef>
                        <a:spcAft>
                          <a:spcPts val="0"/>
                        </a:spcAft>
                      </a:pPr>
                      <a:r>
                        <a:rPr lang="fa-IR" sz="1400">
                          <a:effectLst/>
                          <a:latin typeface="Calibri" panose="020F0502020204030204" pitchFamily="34" charset="0"/>
                          <a:ea typeface="Calibri" panose="020F0502020204030204" pitchFamily="34" charset="0"/>
                          <a:cs typeface="B Nazanin" panose="00000400000000000000" pitchFamily="2" charset="-78"/>
                        </a:rPr>
                        <a:t>توسعة فعالیت‌های خدمات پشتیبان گردشگری (احداث واحدهای آزانس مسافرتی گردشگری، احداث سرویس‌های بهداشتی، رستوران گردشگری و زیرساخت‌های گردشگری)</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107000"/>
                        </a:lnSpc>
                        <a:spcBef>
                          <a:spcPts val="0"/>
                        </a:spcBef>
                        <a:spcAft>
                          <a:spcPts val="0"/>
                        </a:spcAft>
                      </a:pPr>
                      <a:r>
                        <a:rPr lang="fa-IR" sz="1400" b="1" dirty="0">
                          <a:effectLst/>
                          <a:latin typeface="BNazanin"/>
                          <a:ea typeface="Calibri" panose="020F0502020204030204" pitchFamily="34" charset="0"/>
                          <a:cs typeface="B Nazanin" panose="00000400000000000000" pitchFamily="2" charset="-78"/>
                        </a:rPr>
                        <a:t>گردشگری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روستاهای هدف گردشگری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سازمان میراث فرهنگی و گردشگری، صنایع دستی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5"/>
                  </a:ext>
                </a:extLst>
              </a:tr>
              <a:tr h="715909">
                <a:tc>
                  <a:txBody>
                    <a:bodyPr/>
                    <a:lstStyle/>
                    <a:p>
                      <a:pPr marL="0" marR="0" algn="r" rtl="1">
                        <a:lnSpc>
                          <a:spcPct val="90000"/>
                        </a:lnSpc>
                        <a:spcBef>
                          <a:spcPts val="0"/>
                        </a:spcBef>
                        <a:spcAft>
                          <a:spcPts val="0"/>
                        </a:spcAft>
                      </a:pPr>
                      <a:endParaRPr lang="fa-IR" sz="1400" dirty="0" smtClean="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90000"/>
                        </a:lnSpc>
                        <a:spcBef>
                          <a:spcPts val="0"/>
                        </a:spcBef>
                        <a:spcAft>
                          <a:spcPts val="0"/>
                        </a:spcAft>
                      </a:pPr>
                      <a:r>
                        <a:rPr lang="fa-IR" sz="1400" dirty="0" smtClean="0">
                          <a:effectLst/>
                          <a:latin typeface="Calibri" panose="020F0502020204030204" pitchFamily="34" charset="0"/>
                          <a:ea typeface="Calibri" panose="020F0502020204030204" pitchFamily="34" charset="0"/>
                          <a:cs typeface="B Nazanin" panose="00000400000000000000" pitchFamily="2" charset="-78"/>
                        </a:rPr>
                        <a:t>احداث </a:t>
                      </a:r>
                      <a:r>
                        <a:rPr lang="fa-IR" sz="1400" dirty="0">
                          <a:effectLst/>
                          <a:latin typeface="Calibri" panose="020F0502020204030204" pitchFamily="34" charset="0"/>
                          <a:ea typeface="Calibri" panose="020F0502020204030204" pitchFamily="34" charset="0"/>
                          <a:cs typeface="B Nazanin" panose="00000400000000000000" pitchFamily="2" charset="-78"/>
                        </a:rPr>
                        <a:t>کانال‌های کشاورزی در محل ورودی از رودخانه الزین به تسکین برای تامین آب کشاورزی</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CC99"/>
                    </a:solidFill>
                  </a:tcPr>
                </a:tc>
                <a:tc>
                  <a:txBody>
                    <a:bodyPr/>
                    <a:lstStyle/>
                    <a:p>
                      <a:pPr marL="0" marR="0" algn="ctr" rtl="1">
                        <a:lnSpc>
                          <a:spcPct val="107000"/>
                        </a:lnSpc>
                        <a:spcBef>
                          <a:spcPts val="0"/>
                        </a:spcBef>
                        <a:spcAft>
                          <a:spcPts val="0"/>
                        </a:spcAft>
                      </a:pPr>
                      <a:r>
                        <a:rPr lang="fa-IR" sz="1400" b="1" dirty="0">
                          <a:effectLst/>
                          <a:latin typeface="Times New Roman" panose="02020603050405020304" pitchFamily="18" charset="0"/>
                          <a:ea typeface="Calibri" panose="020F0502020204030204" pitchFamily="34" charset="0"/>
                          <a:cs typeface="B Nazanin" panose="00000400000000000000" pitchFamily="2" charset="-78"/>
                        </a:rPr>
                        <a:t>‌فصل توسعه و خدمات شهري، روستايي و عشايري</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کل منطقه مورد مطالعه</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tc>
                  <a:txBody>
                    <a:bodyPr/>
                    <a:lstStyle/>
                    <a:p>
                      <a:pPr marL="0" marR="0" algn="ctr" rtl="1">
                        <a:lnSpc>
                          <a:spcPct val="90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آب منطقه‌ای/</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90000"/>
                        </a:lnSpc>
                        <a:spcBef>
                          <a:spcPts val="0"/>
                        </a:spcBef>
                        <a:spcAft>
                          <a:spcPts val="0"/>
                        </a:spcAft>
                      </a:pPr>
                      <a:r>
                        <a:rPr lang="fa-IR" sz="1400" b="1" dirty="0">
                          <a:effectLst/>
                          <a:latin typeface="Calibri" panose="020F0502020204030204" pitchFamily="34" charset="0"/>
                          <a:ea typeface="Calibri" panose="020F0502020204030204" pitchFamily="34" charset="0"/>
                          <a:cs typeface="B Nazanin" panose="00000400000000000000" pitchFamily="2" charset="-78"/>
                        </a:rPr>
                        <a:t>ساكنان</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FFCC99"/>
                    </a:solidFill>
                  </a:tcPr>
                </a:tc>
                <a:extLst>
                  <a:ext uri="{0D108BD9-81ED-4DB2-BD59-A6C34878D82A}">
                    <a16:rowId xmlns="" xmlns:a16="http://schemas.microsoft.com/office/drawing/2014/main" val="10006"/>
                  </a:ext>
                </a:extLst>
              </a:tr>
            </a:tbl>
          </a:graphicData>
        </a:graphic>
      </p:graphicFrame>
      <p:sp>
        <p:nvSpPr>
          <p:cNvPr id="6" name="Rectangle 5"/>
          <p:cNvSpPr/>
          <p:nvPr/>
        </p:nvSpPr>
        <p:spPr>
          <a:xfrm>
            <a:off x="5504029" y="182826"/>
            <a:ext cx="3321743" cy="523220"/>
          </a:xfrm>
          <a:prstGeom prst="rect">
            <a:avLst/>
          </a:prstGeom>
        </p:spPr>
        <p:txBody>
          <a:bodyPr wrap="none">
            <a:spAutoFit/>
          </a:bodyPr>
          <a:lstStyle/>
          <a:p>
            <a:r>
              <a:rPr lang="ar-SA"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فهرست پروژه‌های عمرانی</a:t>
            </a:r>
            <a:endParaRPr lang="fa-IR" sz="2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490339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TextBox 3"/>
          <p:cNvSpPr txBox="1"/>
          <p:nvPr/>
        </p:nvSpPr>
        <p:spPr>
          <a:xfrm>
            <a:off x="2961932" y="2013091"/>
            <a:ext cx="3156633" cy="1446550"/>
          </a:xfrm>
          <a:prstGeom prst="rect">
            <a:avLst/>
          </a:prstGeom>
          <a:noFill/>
        </p:spPr>
        <p:txBody>
          <a:bodyPr wrap="none" rtlCol="0">
            <a:spAutoFit/>
          </a:bodyPr>
          <a:lstStyle/>
          <a:p>
            <a:r>
              <a:rPr lang="fa-IR" sz="8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rPr>
              <a:t>با تشکر</a:t>
            </a:r>
            <a:endParaRPr lang="en-US" sz="8800" b="1" dirty="0">
              <a:ln>
                <a:solidFill>
                  <a:srgbClr val="6C4916"/>
                </a:solidFill>
              </a:ln>
              <a:solidFill>
                <a:srgbClr val="B17825"/>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261101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615950" y="968828"/>
            <a:ext cx="7881938" cy="9747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indent="180340" algn="justLow" rtl="1">
              <a:lnSpc>
                <a:spcPct val="130000"/>
              </a:lnSpc>
              <a:tabLst>
                <a:tab pos="2743200" algn="l"/>
              </a:tabLst>
              <a:defRPr/>
            </a:pPr>
            <a:r>
              <a:rPr lang="fa-IR" sz="1500" b="1" dirty="0">
                <a:latin typeface="Calibri" panose="020F0502020204030204" pitchFamily="34" charset="0"/>
                <a:ea typeface="Calibri" panose="020F0502020204030204" pitchFamily="34" charset="0"/>
                <a:cs typeface="B Titr" panose="00000700000000000000" pitchFamily="2" charset="-78"/>
              </a:rPr>
              <a:t>اهداف طرح </a:t>
            </a:r>
          </a:p>
          <a:p>
            <a:pPr indent="180340" algn="justLow" rtl="1">
              <a:lnSpc>
                <a:spcPct val="130000"/>
              </a:lnSpc>
              <a:tabLst>
                <a:tab pos="2743200" algn="l"/>
              </a:tabLst>
              <a:defRPr/>
            </a:pPr>
            <a:r>
              <a:rPr lang="fa-IR" sz="1500" dirty="0">
                <a:latin typeface="Calibri" panose="020F0502020204030204" pitchFamily="34" charset="0"/>
                <a:ea typeface="Calibri" panose="020F0502020204030204" pitchFamily="34" charset="0"/>
                <a:cs typeface="B Nazanin" panose="00000400000000000000" pitchFamily="2" charset="-78"/>
              </a:rPr>
              <a:t>هدف اصلی برنامه توسعه اقتصادی و اشتغالزایی و طرح توسعه پایدار منظومه های روستایی، پیشرفت و آبادانی روستاها </a:t>
            </a:r>
            <a:r>
              <a:rPr lang="ar-SA" sz="1500" dirty="0">
                <a:latin typeface="Calibri" panose="020F0502020204030204" pitchFamily="34" charset="0"/>
                <a:ea typeface="Calibri" panose="020F0502020204030204" pitchFamily="34" charset="0"/>
                <a:cs typeface="B Nazanin" panose="00000400000000000000" pitchFamily="2" charset="-78"/>
              </a:rPr>
              <a:t>مبتنی بر اصول برنامه‌ریزی فضایی توسعه پایدار</a:t>
            </a:r>
            <a:r>
              <a:rPr lang="fa-IR" sz="1500" dirty="0">
                <a:latin typeface="Calibri" panose="020F0502020204030204" pitchFamily="34" charset="0"/>
                <a:ea typeface="Calibri" panose="020F0502020204030204" pitchFamily="34" charset="0"/>
                <a:cs typeface="B Nazanin" panose="00000400000000000000" pitchFamily="2" charset="-78"/>
              </a:rPr>
              <a:t>است.</a:t>
            </a:r>
            <a:endParaRPr lang="en-US" sz="1500" dirty="0">
              <a:latin typeface="Calibri" panose="020F0502020204030204" pitchFamily="34" charset="0"/>
              <a:ea typeface="Calibri" panose="020F0502020204030204" pitchFamily="34" charset="0"/>
              <a:cs typeface="B Nazanin" panose="00000400000000000000" pitchFamily="2" charset="-78"/>
            </a:endParaRPr>
          </a:p>
        </p:txBody>
      </p:sp>
      <p:sp>
        <p:nvSpPr>
          <p:cNvPr id="5" name="Rectangle 4"/>
          <p:cNvSpPr/>
          <p:nvPr/>
        </p:nvSpPr>
        <p:spPr>
          <a:xfrm>
            <a:off x="615950" y="2163536"/>
            <a:ext cx="7881938" cy="34401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indent="180340" algn="justLow" rtl="1">
              <a:lnSpc>
                <a:spcPct val="130000"/>
              </a:lnSpc>
              <a:spcBef>
                <a:spcPts val="600"/>
              </a:spcBef>
              <a:spcAft>
                <a:spcPts val="0"/>
              </a:spcAft>
              <a:tabLst>
                <a:tab pos="2743200" algn="l"/>
              </a:tabLst>
              <a:defRPr/>
            </a:pPr>
            <a:r>
              <a:rPr lang="fa-IR" sz="1600" b="1" dirty="0">
                <a:latin typeface="Calibri" panose="020F0502020204030204" pitchFamily="34" charset="0"/>
                <a:ea typeface="Calibri" panose="020F0502020204030204" pitchFamily="34" charset="0"/>
                <a:cs typeface="B Titr" panose="00000700000000000000" pitchFamily="2" charset="-78"/>
              </a:rPr>
              <a:t>جایگاه طرح </a:t>
            </a:r>
            <a:endParaRPr lang="en-US" sz="1600" dirty="0">
              <a:latin typeface="Calibri" panose="020F0502020204030204" pitchFamily="34" charset="0"/>
              <a:ea typeface="Calibri" panose="020F0502020204030204" pitchFamily="34" charset="0"/>
              <a:cs typeface="Arial" panose="020B0604020202020204" pitchFamily="34" charset="0"/>
            </a:endParaRPr>
          </a:p>
          <a:p>
            <a:pPr indent="180340" algn="justLow" rtl="1">
              <a:lnSpc>
                <a:spcPct val="130000"/>
              </a:lnSpc>
              <a:spcBef>
                <a:spcPts val="600"/>
              </a:spcBef>
              <a:tabLst>
                <a:tab pos="2743200" algn="l"/>
              </a:tabLst>
              <a:defRPr/>
            </a:pPr>
            <a:r>
              <a:rPr lang="fa-IR" sz="1500" dirty="0">
                <a:cs typeface="B Nazanin" panose="00000400000000000000" pitchFamily="2" charset="-78"/>
              </a:rPr>
              <a:t>براساس جزء 1 بند الف ماده 27 قانون برنامه پنجساله ششم جمهوری اسلامی ایران (مصوب 14/12/1395 مجلس شورای اسلامی)، برنامه توسعه اقتصادی و اشتغال زایی در راستای برنامه ریزی منطقه‌ای، تقویت اقتصاد روستایی و توسعه اقتصاد صادرات محور تعریف گردیده است. براین اساس «توسعه اقتصادی و اشتغال زایی روستاهای هدف برنامه» هدف عمده طرح های اشتغالزایی روستایی است.</a:t>
            </a:r>
            <a:endParaRPr lang="en-US" sz="1500" dirty="0">
              <a:cs typeface="B Nazanin" panose="00000400000000000000" pitchFamily="2" charset="-78"/>
            </a:endParaRPr>
          </a:p>
          <a:p>
            <a:pPr indent="180340" algn="justLow" rtl="1">
              <a:lnSpc>
                <a:spcPct val="130000"/>
              </a:lnSpc>
              <a:spcBef>
                <a:spcPts val="600"/>
              </a:spcBef>
              <a:spcAft>
                <a:spcPts val="0"/>
              </a:spcAft>
              <a:tabLst>
                <a:tab pos="2743200" algn="l"/>
              </a:tabLst>
              <a:defRPr/>
            </a:pPr>
            <a:r>
              <a:rPr lang="fa-IR" sz="1500" dirty="0">
                <a:latin typeface="Calibri" panose="020F0502020204030204" pitchFamily="34" charset="0"/>
                <a:ea typeface="Calibri" panose="020F0502020204030204" pitchFamily="34" charset="0"/>
                <a:cs typeface="B Nazanin" panose="00000400000000000000" pitchFamily="2" charset="-78"/>
              </a:rPr>
              <a:t>طرح توسعة پایدار منظومه‌های روستایی بر اساس بند ح مادة 194 قانون برنامة پنجم توسعه، به پیشنهاد بنیاد مسکن انقلاب اسلامی، در چارچوب طرح توسعه و عمران (جامع) ناحیه‌ای یا سایر طرح‌های فرادست تهیه می‌گردد. این طرح به ‌لحاظ جایگاه، طرح فرادست طرح هادی روستایی و طرح‌های دیگر در سطح منظومه قلمداد می‌گردد.</a:t>
            </a:r>
            <a:endParaRPr lang="en-US" sz="1500" dirty="0">
              <a:latin typeface="Calibri" panose="020F0502020204030204" pitchFamily="34" charset="0"/>
              <a:ea typeface="Calibri" panose="020F0502020204030204" pitchFamily="34" charset="0"/>
              <a:cs typeface="B Nazanin" panose="00000400000000000000" pitchFamily="2" charset="-78"/>
            </a:endParaRPr>
          </a:p>
          <a:p>
            <a:pPr marL="363855" algn="just" rtl="1">
              <a:lnSpc>
                <a:spcPct val="130000"/>
              </a:lnSpc>
              <a:spcBef>
                <a:spcPts val="600"/>
              </a:spcBef>
              <a:spcAft>
                <a:spcPts val="0"/>
              </a:spcAft>
              <a:defRPr/>
            </a:pPr>
            <a:r>
              <a:rPr lang="fa-IR" sz="1600" b="1" dirty="0">
                <a:latin typeface="Calibri" panose="020F0502020204030204" pitchFamily="34" charset="0"/>
                <a:ea typeface="Calibri" panose="020F0502020204030204" pitchFamily="34" charset="0"/>
                <a:cs typeface="B Titr" panose="00000700000000000000" pitchFamily="2" charset="-78"/>
              </a:rPr>
              <a:t>ماهيت طرح</a:t>
            </a:r>
            <a:endParaRPr lang="en-US" sz="1600" dirty="0">
              <a:latin typeface="Calibri" panose="020F0502020204030204" pitchFamily="34" charset="0"/>
              <a:ea typeface="Calibri" panose="020F0502020204030204" pitchFamily="34" charset="0"/>
              <a:cs typeface="Arial" panose="020B0604020202020204" pitchFamily="34" charset="0"/>
            </a:endParaRPr>
          </a:p>
          <a:p>
            <a:pPr indent="180340" algn="justLow" rtl="1">
              <a:lnSpc>
                <a:spcPct val="130000"/>
              </a:lnSpc>
              <a:spcBef>
                <a:spcPts val="600"/>
              </a:spcBef>
              <a:spcAft>
                <a:spcPts val="0"/>
              </a:spcAft>
              <a:tabLst>
                <a:tab pos="2743200" algn="l"/>
              </a:tabLst>
              <a:defRPr/>
            </a:pPr>
            <a:r>
              <a:rPr lang="fa-IR" sz="1500" dirty="0">
                <a:latin typeface="Calibri" panose="020F0502020204030204" pitchFamily="34" charset="0"/>
                <a:ea typeface="Calibri" panose="020F0502020204030204" pitchFamily="34" charset="0"/>
                <a:cs typeface="B Nazanin" panose="00000400000000000000" pitchFamily="2" charset="-78"/>
              </a:rPr>
              <a:t>این طرح با توجه به ابعاد و جنبه‌های کالبدی- فضایی، فرهنگی- اجتماعی و اقتصادی- سیاسی، به شناخت ظرفیت‌های توسعة همة مراکز و کانون‌های سکونتی درون شبکه (در ارتباط با روابط درونی و برونی آنها) می‌پردازد،‌ دارای ماهیتی </a:t>
            </a:r>
            <a:r>
              <a:rPr lang="fa-IR" sz="1500" dirty="0">
                <a:solidFill>
                  <a:srgbClr val="FF0000"/>
                </a:solidFill>
                <a:latin typeface="Calibri" panose="020F0502020204030204" pitchFamily="34" charset="0"/>
                <a:ea typeface="Calibri" panose="020F0502020204030204" pitchFamily="34" charset="0"/>
                <a:cs typeface="B Nazanin" panose="00000400000000000000" pitchFamily="2" charset="-78"/>
              </a:rPr>
              <a:t>یکپارچه</a:t>
            </a:r>
            <a:r>
              <a:rPr lang="fa-IR" sz="1500" dirty="0">
                <a:latin typeface="Calibri" panose="020F0502020204030204" pitchFamily="34" charset="0"/>
                <a:ea typeface="Calibri" panose="020F0502020204030204" pitchFamily="34" charset="0"/>
                <a:cs typeface="B Nazanin" panose="00000400000000000000" pitchFamily="2" charset="-78"/>
              </a:rPr>
              <a:t> و </a:t>
            </a:r>
            <a:r>
              <a:rPr lang="fa-IR" sz="1500" dirty="0">
                <a:solidFill>
                  <a:srgbClr val="FF0000"/>
                </a:solidFill>
                <a:latin typeface="Calibri" panose="020F0502020204030204" pitchFamily="34" charset="0"/>
                <a:ea typeface="Calibri" panose="020F0502020204030204" pitchFamily="34" charset="0"/>
                <a:cs typeface="B Nazanin" panose="00000400000000000000" pitchFamily="2" charset="-78"/>
              </a:rPr>
              <a:t>فرابخشی</a:t>
            </a:r>
            <a:r>
              <a:rPr lang="fa-IR" sz="1500" dirty="0">
                <a:latin typeface="Calibri" panose="020F0502020204030204" pitchFamily="34" charset="0"/>
                <a:ea typeface="Calibri" panose="020F0502020204030204" pitchFamily="34" charset="0"/>
                <a:cs typeface="B Nazanin" panose="00000400000000000000" pitchFamily="2" charset="-78"/>
              </a:rPr>
              <a:t> است.</a:t>
            </a:r>
            <a:endParaRPr lang="en-US" sz="1500" dirty="0">
              <a:latin typeface="Calibri" panose="020F0502020204030204" pitchFamily="34" charset="0"/>
              <a:ea typeface="Calibri" panose="020F0502020204030204" pitchFamily="34" charset="0"/>
              <a:cs typeface="B Nazanin" panose="00000400000000000000" pitchFamily="2" charset="-78"/>
            </a:endParaRPr>
          </a:p>
        </p:txBody>
      </p:sp>
      <p:sp>
        <p:nvSpPr>
          <p:cNvPr id="6" name="Title 3"/>
          <p:cNvSpPr txBox="1">
            <a:spLocks/>
          </p:cNvSpPr>
          <p:nvPr/>
        </p:nvSpPr>
        <p:spPr>
          <a:xfrm>
            <a:off x="842284" y="128435"/>
            <a:ext cx="7429270" cy="427361"/>
          </a:xfrm>
          <a:prstGeom prst="rect">
            <a:avLst/>
          </a:prstGeom>
          <a:ln>
            <a:miter lim="800000"/>
            <a:headEnd/>
            <a:tailEnd/>
          </a:ln>
          <a:extLst/>
        </p:spPr>
        <p:txBody>
          <a:bodyPr>
            <a:spAutoFit/>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panose="020B0604030504040204" pitchFamily="34" charset="0"/>
              </a:defRPr>
            </a:lvl2pPr>
            <a:lvl3pPr algn="ctr" rtl="0" eaLnBrk="1" fontAlgn="base" hangingPunct="1">
              <a:spcBef>
                <a:spcPct val="0"/>
              </a:spcBef>
              <a:spcAft>
                <a:spcPct val="0"/>
              </a:spcAft>
              <a:defRPr sz="4400">
                <a:solidFill>
                  <a:schemeClr val="tx2"/>
                </a:solidFill>
                <a:latin typeface="Tahoma" panose="020B0604030504040204" pitchFamily="34" charset="0"/>
              </a:defRPr>
            </a:lvl3pPr>
            <a:lvl4pPr algn="ctr" rtl="0" eaLnBrk="1" fontAlgn="base" hangingPunct="1">
              <a:spcBef>
                <a:spcPct val="0"/>
              </a:spcBef>
              <a:spcAft>
                <a:spcPct val="0"/>
              </a:spcAft>
              <a:defRPr sz="4400">
                <a:solidFill>
                  <a:schemeClr val="tx2"/>
                </a:solidFill>
                <a:latin typeface="Tahoma" panose="020B0604030504040204" pitchFamily="34" charset="0"/>
              </a:defRPr>
            </a:lvl4pPr>
            <a:lvl5pPr algn="ctr" rtl="0" eaLnBrk="1" fontAlgn="base" hangingPunct="1">
              <a:spcBef>
                <a:spcPct val="0"/>
              </a:spcBef>
              <a:spcAft>
                <a:spcPct val="0"/>
              </a:spcAft>
              <a:defRPr sz="4400">
                <a:solidFill>
                  <a:schemeClr val="tx2"/>
                </a:solidFill>
                <a:latin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Tahoma" panose="020B0604030504040204" pitchFamily="34" charset="0"/>
              </a:defRPr>
            </a:lvl6pPr>
            <a:lvl7pPr marL="914400" algn="ctr" rtl="0" eaLnBrk="1" fontAlgn="base" hangingPunct="1">
              <a:spcBef>
                <a:spcPct val="0"/>
              </a:spcBef>
              <a:spcAft>
                <a:spcPct val="0"/>
              </a:spcAft>
              <a:defRPr sz="4400">
                <a:solidFill>
                  <a:schemeClr val="tx2"/>
                </a:solidFill>
                <a:latin typeface="Tahoma" panose="020B0604030504040204" pitchFamily="34" charset="0"/>
              </a:defRPr>
            </a:lvl7pPr>
            <a:lvl8pPr marL="1371600" algn="ctr" rtl="0" eaLnBrk="1" fontAlgn="base" hangingPunct="1">
              <a:spcBef>
                <a:spcPct val="0"/>
              </a:spcBef>
              <a:spcAft>
                <a:spcPct val="0"/>
              </a:spcAft>
              <a:defRPr sz="4400">
                <a:solidFill>
                  <a:schemeClr val="tx2"/>
                </a:solidFill>
                <a:latin typeface="Tahoma" panose="020B0604030504040204" pitchFamily="34" charset="0"/>
              </a:defRPr>
            </a:lvl8pPr>
            <a:lvl9pPr marL="1828800" algn="ctr" rtl="0" eaLnBrk="1" fontAlgn="base" hangingPunct="1">
              <a:spcBef>
                <a:spcPct val="0"/>
              </a:spcBef>
              <a:spcAft>
                <a:spcPct val="0"/>
              </a:spcAft>
              <a:defRPr sz="4400">
                <a:solidFill>
                  <a:schemeClr val="tx2"/>
                </a:solidFill>
                <a:latin typeface="Tahoma" panose="020B0604030504040204" pitchFamily="34" charset="0"/>
              </a:defRPr>
            </a:lvl9pPr>
          </a:lstStyle>
          <a:p>
            <a:pPr marL="0" lvl="1">
              <a:defRPr/>
            </a:pPr>
            <a:r>
              <a:rPr lang="fa-IR" sz="2177" b="1" kern="1200" smtClean="0">
                <a:ln w="1905"/>
                <a:solidFill>
                  <a:srgbClr val="95651F"/>
                </a:solidFill>
                <a:effectLst>
                  <a:innerShdw blurRad="69850" dist="43180" dir="5400000">
                    <a:srgbClr val="000000">
                      <a:alpha val="65000"/>
                    </a:srgbClr>
                  </a:innerShdw>
                </a:effectLst>
                <a:latin typeface="Times New Roman" panose="02020603050405020304" pitchFamily="18" charset="0"/>
                <a:ea typeface="+mn-ea"/>
                <a:cs typeface="B Titr" panose="00000700000000000000" pitchFamily="2" charset="-78"/>
              </a:rPr>
              <a:t>برنامه توسعه اقتصادی، اشتغالزایی و توسعه پایدار منظومه روستایی</a:t>
            </a:r>
            <a:endParaRPr lang="en-US" sz="2177" b="1" kern="1200" dirty="0">
              <a:ln w="1905"/>
              <a:solidFill>
                <a:srgbClr val="95651F"/>
              </a:solidFill>
              <a:effectLst>
                <a:innerShdw blurRad="69850" dist="43180" dir="5400000">
                  <a:srgbClr val="000000">
                    <a:alpha val="65000"/>
                  </a:srgbClr>
                </a:innerShdw>
              </a:effectLst>
              <a:latin typeface="Times New Roman" panose="02020603050405020304" pitchFamily="18" charset="0"/>
              <a:ea typeface="+mn-ea"/>
              <a:cs typeface="B Titr" panose="00000700000000000000" pitchFamily="2" charset="-78"/>
            </a:endParaRPr>
          </a:p>
        </p:txBody>
      </p:sp>
    </p:spTree>
    <p:extLst>
      <p:ext uri="{BB962C8B-B14F-4D97-AF65-F5344CB8AC3E}">
        <p14:creationId xmlns:p14="http://schemas.microsoft.com/office/powerpoint/2010/main" val="338505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pic>
        <p:nvPicPr>
          <p:cNvPr id="4" name="Content Placeholder 6" descr="Capture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59682" y="786886"/>
            <a:ext cx="8168820" cy="5374302"/>
          </a:xfrm>
          <a:prstGeom prst="rect">
            <a:avLst/>
          </a:prstGeom>
        </p:spPr>
      </p:pic>
      <p:sp>
        <p:nvSpPr>
          <p:cNvPr id="5" name="Rectangle 4"/>
          <p:cNvSpPr txBox="1">
            <a:spLocks noChangeArrowheads="1"/>
          </p:cNvSpPr>
          <p:nvPr/>
        </p:nvSpPr>
        <p:spPr bwMode="auto">
          <a:xfrm>
            <a:off x="2495729" y="167426"/>
            <a:ext cx="6648271" cy="619460"/>
          </a:xfrm>
          <a:prstGeom prst="rect">
            <a:avLst/>
          </a:prstGeom>
          <a:noFill/>
          <a:ln>
            <a:noFill/>
          </a:ln>
        </p:spPr>
        <p:txBody>
          <a:bodyPr anchor="ctr"/>
          <a:lstStyle>
            <a:lvl1pPr algn="r" rtl="1">
              <a:spcBef>
                <a:spcPct val="20000"/>
              </a:spcBef>
              <a:buClr>
                <a:schemeClr val="folHlink"/>
              </a:buClr>
              <a:buFont typeface="Wingdings" panose="05000000000000000000" pitchFamily="2" charset="2"/>
              <a:buChar char="u"/>
              <a:defRPr sz="2000" b="1">
                <a:solidFill>
                  <a:schemeClr val="folHlink"/>
                </a:solidFill>
                <a:latin typeface="Verdana" panose="020B0604030504040204" pitchFamily="34" charset="0"/>
              </a:defRPr>
            </a:lvl1pPr>
            <a:lvl2pPr marL="742950" indent="-285750" algn="r" rtl="1">
              <a:spcBef>
                <a:spcPct val="20000"/>
              </a:spcBef>
              <a:buClr>
                <a:schemeClr val="accent1"/>
              </a:buClr>
              <a:buSzPct val="60000"/>
              <a:buFont typeface="Wingdings" panose="05000000000000000000" pitchFamily="2" charset="2"/>
              <a:buChar char="n"/>
              <a:defRPr sz="2800">
                <a:solidFill>
                  <a:schemeClr val="tx1"/>
                </a:solidFill>
                <a:latin typeface="Verdana" panose="020B0604030504040204" pitchFamily="34" charset="0"/>
              </a:defRPr>
            </a:lvl2pPr>
            <a:lvl3pPr marL="1143000" indent="-228600" algn="r" rtl="1">
              <a:spcBef>
                <a:spcPct val="20000"/>
              </a:spcBef>
              <a:buClr>
                <a:schemeClr val="folHlink"/>
              </a:buClr>
              <a:buSzPct val="60000"/>
              <a:buFont typeface="Wingdings" panose="05000000000000000000" pitchFamily="2" charset="2"/>
              <a:buChar char="n"/>
              <a:defRPr sz="1600">
                <a:solidFill>
                  <a:schemeClr val="tx1"/>
                </a:solidFill>
                <a:latin typeface="Verdana" panose="020B0604030504040204" pitchFamily="34" charset="0"/>
              </a:defRPr>
            </a:lvl3pPr>
            <a:lvl4pPr marL="1600200" indent="-228600" algn="r" rtl="1">
              <a:spcBef>
                <a:spcPct val="20000"/>
              </a:spcBef>
              <a:buClr>
                <a:schemeClr val="tx1"/>
              </a:buClr>
              <a:buSzPct val="60000"/>
              <a:buFont typeface="Wingdings" panose="05000000000000000000" pitchFamily="2" charset="2"/>
              <a:buChar char="n"/>
              <a:defRPr sz="1600">
                <a:solidFill>
                  <a:schemeClr val="tx1"/>
                </a:solidFill>
                <a:latin typeface="Verdana" panose="020B0604030504040204" pitchFamily="34" charset="0"/>
              </a:defRPr>
            </a:lvl4pPr>
            <a:lvl5pPr marL="2057400" indent="-228600" algn="r" rtl="1">
              <a:spcBef>
                <a:spcPct val="20000"/>
              </a:spcBef>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5pPr>
            <a:lvl6pPr marL="2514600" indent="-228600" algn="r" rtl="1"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6pPr>
            <a:lvl7pPr marL="2971800" indent="-228600" algn="r" rtl="1"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7pPr>
            <a:lvl8pPr marL="3429000" indent="-228600" algn="r" rtl="1"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8pPr>
            <a:lvl9pPr marL="3886200" indent="-228600" algn="r" rtl="1" eaLnBrk="0" fontAlgn="base" hangingPunct="0">
              <a:spcBef>
                <a:spcPct val="20000"/>
              </a:spcBef>
              <a:spcAft>
                <a:spcPct val="0"/>
              </a:spcAft>
              <a:buClr>
                <a:schemeClr val="bg1"/>
              </a:buClr>
              <a:buSzPct val="60000"/>
              <a:buFont typeface="Wingdings" panose="05000000000000000000" pitchFamily="2" charset="2"/>
              <a:buChar char="n"/>
              <a:defRPr sz="1400">
                <a:solidFill>
                  <a:schemeClr val="tx1"/>
                </a:solidFill>
                <a:latin typeface="Verdana" panose="020B0604030504040204" pitchFamily="34" charset="0"/>
              </a:defRPr>
            </a:lvl9pPr>
          </a:lstStyle>
          <a:p>
            <a:pPr algn="ctr" rtl="0" eaLnBrk="1" hangingPunct="1">
              <a:lnSpc>
                <a:spcPct val="80000"/>
              </a:lnSpc>
              <a:spcBef>
                <a:spcPct val="0"/>
              </a:spcBef>
              <a:buClrTx/>
              <a:buFontTx/>
              <a:buNone/>
              <a:defRPr/>
            </a:pPr>
            <a:r>
              <a:rPr lang="ar-SA" altLang="en-US" sz="2177" dirty="0">
                <a:ln w="1905"/>
                <a:solidFill>
                  <a:srgbClr val="95651F"/>
                </a:solidFill>
                <a:effectLst>
                  <a:innerShdw blurRad="69850" dist="43180" dir="5400000">
                    <a:srgbClr val="000000">
                      <a:alpha val="65000"/>
                    </a:srgbClr>
                  </a:innerShdw>
                </a:effectLst>
                <a:latin typeface="Times New Roman" panose="02020603050405020304" pitchFamily="18" charset="0"/>
                <a:cs typeface="B Titr" panose="00000700000000000000" pitchFamily="2" charset="-78"/>
              </a:rPr>
              <a:t>ساختار کلی نظارت</a:t>
            </a:r>
            <a:r>
              <a:rPr lang="fa-IR" altLang="en-US" sz="2177" dirty="0">
                <a:ln w="1905"/>
                <a:solidFill>
                  <a:srgbClr val="95651F"/>
                </a:solidFill>
                <a:effectLst>
                  <a:innerShdw blurRad="69850" dist="43180" dir="5400000">
                    <a:srgbClr val="000000">
                      <a:alpha val="65000"/>
                    </a:srgbClr>
                  </a:innerShdw>
                </a:effectLst>
                <a:latin typeface="Times New Roman" panose="02020603050405020304" pitchFamily="18" charset="0"/>
                <a:cs typeface="B Titr" panose="00000700000000000000" pitchFamily="2" charset="-78"/>
              </a:rPr>
              <a:t> بر مطالعات و اسناد برنامه و طرح توسعه</a:t>
            </a:r>
            <a:endParaRPr lang="en-US" altLang="fa-IR" sz="2177" dirty="0">
              <a:ln w="1905"/>
              <a:solidFill>
                <a:srgbClr val="95651F"/>
              </a:solidFill>
              <a:effectLst>
                <a:innerShdw blurRad="69850" dist="43180" dir="5400000">
                  <a:srgbClr val="000000">
                    <a:alpha val="65000"/>
                  </a:srgbClr>
                </a:innerShdw>
              </a:effectLst>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325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Title 1"/>
          <p:cNvSpPr txBox="1">
            <a:spLocks/>
          </p:cNvSpPr>
          <p:nvPr/>
        </p:nvSpPr>
        <p:spPr>
          <a:xfrm>
            <a:off x="4302579" y="105131"/>
            <a:ext cx="4598988" cy="609600"/>
          </a:xfrm>
          <a:prstGeom prst="rect">
            <a:avLst/>
          </a:prstGeom>
          <a:noFill/>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ahoma" panose="020B0604030504040204" pitchFamily="34" charset="0"/>
              </a:defRPr>
            </a:lvl2pPr>
            <a:lvl3pPr algn="ctr" rtl="0" eaLnBrk="1" fontAlgn="base" hangingPunct="1">
              <a:spcBef>
                <a:spcPct val="0"/>
              </a:spcBef>
              <a:spcAft>
                <a:spcPct val="0"/>
              </a:spcAft>
              <a:defRPr sz="4400">
                <a:solidFill>
                  <a:schemeClr val="tx2"/>
                </a:solidFill>
                <a:latin typeface="Tahoma" panose="020B0604030504040204" pitchFamily="34" charset="0"/>
              </a:defRPr>
            </a:lvl3pPr>
            <a:lvl4pPr algn="ctr" rtl="0" eaLnBrk="1" fontAlgn="base" hangingPunct="1">
              <a:spcBef>
                <a:spcPct val="0"/>
              </a:spcBef>
              <a:spcAft>
                <a:spcPct val="0"/>
              </a:spcAft>
              <a:defRPr sz="4400">
                <a:solidFill>
                  <a:schemeClr val="tx2"/>
                </a:solidFill>
                <a:latin typeface="Tahoma" panose="020B0604030504040204" pitchFamily="34" charset="0"/>
              </a:defRPr>
            </a:lvl4pPr>
            <a:lvl5pPr algn="ctr" rtl="0" eaLnBrk="1" fontAlgn="base" hangingPunct="1">
              <a:spcBef>
                <a:spcPct val="0"/>
              </a:spcBef>
              <a:spcAft>
                <a:spcPct val="0"/>
              </a:spcAft>
              <a:defRPr sz="4400">
                <a:solidFill>
                  <a:schemeClr val="tx2"/>
                </a:solidFill>
                <a:latin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Tahoma" panose="020B0604030504040204" pitchFamily="34" charset="0"/>
              </a:defRPr>
            </a:lvl6pPr>
            <a:lvl7pPr marL="914400" algn="ctr" rtl="0" eaLnBrk="1" fontAlgn="base" hangingPunct="1">
              <a:spcBef>
                <a:spcPct val="0"/>
              </a:spcBef>
              <a:spcAft>
                <a:spcPct val="0"/>
              </a:spcAft>
              <a:defRPr sz="4400">
                <a:solidFill>
                  <a:schemeClr val="tx2"/>
                </a:solidFill>
                <a:latin typeface="Tahoma" panose="020B0604030504040204" pitchFamily="34" charset="0"/>
              </a:defRPr>
            </a:lvl7pPr>
            <a:lvl8pPr marL="1371600" algn="ctr" rtl="0" eaLnBrk="1" fontAlgn="base" hangingPunct="1">
              <a:spcBef>
                <a:spcPct val="0"/>
              </a:spcBef>
              <a:spcAft>
                <a:spcPct val="0"/>
              </a:spcAft>
              <a:defRPr sz="4400">
                <a:solidFill>
                  <a:schemeClr val="tx2"/>
                </a:solidFill>
                <a:latin typeface="Tahoma" panose="020B0604030504040204" pitchFamily="34" charset="0"/>
              </a:defRPr>
            </a:lvl8pPr>
            <a:lvl9pPr marL="1828800" algn="ctr" rtl="0" eaLnBrk="1" fontAlgn="base" hangingPunct="1">
              <a:spcBef>
                <a:spcPct val="0"/>
              </a:spcBef>
              <a:spcAft>
                <a:spcPct val="0"/>
              </a:spcAft>
              <a:defRPr sz="4400">
                <a:solidFill>
                  <a:schemeClr val="tx2"/>
                </a:solidFill>
                <a:latin typeface="Tahoma" panose="020B0604030504040204" pitchFamily="34" charset="0"/>
              </a:defRPr>
            </a:lvl9pPr>
          </a:lstStyle>
          <a:p>
            <a:pPr algn="r">
              <a:defRPr/>
            </a:pPr>
            <a:r>
              <a:rPr lang="fa-IR" sz="3200" dirty="0" smtClean="0">
                <a:cs typeface="B Nazanin" panose="00000400000000000000" pitchFamily="2" charset="-78"/>
              </a:rPr>
              <a:t> </a:t>
            </a:r>
            <a:r>
              <a:rPr lang="fa-IR" sz="2177" b="1" dirty="0">
                <a:ln w="1905"/>
                <a:solidFill>
                  <a:srgbClr val="95651F"/>
                </a:solidFill>
                <a:effectLst>
                  <a:innerShdw blurRad="69850" dist="43180" dir="5400000">
                    <a:srgbClr val="000000">
                      <a:alpha val="65000"/>
                    </a:srgbClr>
                  </a:innerShdw>
                </a:effectLst>
                <a:latin typeface="Times New Roman" panose="02020603050405020304" pitchFamily="18" charset="0"/>
                <a:ea typeface="+mn-ea"/>
                <a:cs typeface="B Titr" panose="00000700000000000000" pitchFamily="2" charset="-78"/>
              </a:rPr>
              <a:t>روش مطالعه و گرد آوری اطلاعات</a:t>
            </a:r>
            <a:r>
              <a:rPr lang="fa-IR" sz="3200" dirty="0" smtClean="0">
                <a:cs typeface="B Nazanin" panose="00000400000000000000" pitchFamily="2" charset="-78"/>
              </a:rPr>
              <a:t> </a:t>
            </a:r>
            <a:endParaRPr lang="en-US" sz="3200" dirty="0">
              <a:cs typeface="B Nazanin" panose="00000400000000000000" pitchFamily="2" charset="-78"/>
            </a:endParaRPr>
          </a:p>
        </p:txBody>
      </p:sp>
      <p:graphicFrame>
        <p:nvGraphicFramePr>
          <p:cNvPr id="5" name="Content Placeholder 4"/>
          <p:cNvGraphicFramePr>
            <a:graphicFrameLocks/>
          </p:cNvGraphicFramePr>
          <p:nvPr>
            <p:extLst/>
          </p:nvPr>
        </p:nvGraphicFramePr>
        <p:xfrm>
          <a:off x="1055914" y="2332393"/>
          <a:ext cx="7000649" cy="2555292"/>
        </p:xfrm>
        <a:graphic>
          <a:graphicData uri="http://schemas.openxmlformats.org/drawingml/2006/table">
            <a:tbl>
              <a:tblPr rtl="1" firstRow="1" firstCol="1" bandRow="1"/>
              <a:tblGrid>
                <a:gridCol w="3393276">
                  <a:extLst>
                    <a:ext uri="{9D8B030D-6E8A-4147-A177-3AD203B41FA5}"/>
                  </a:extLst>
                </a:gridCol>
                <a:gridCol w="3607373">
                  <a:extLst>
                    <a:ext uri="{9D8B030D-6E8A-4147-A177-3AD203B41FA5}"/>
                  </a:extLst>
                </a:gridCol>
              </a:tblGrid>
              <a:tr h="450469">
                <a:tc>
                  <a:txBody>
                    <a:bodyPr/>
                    <a:lstStyle/>
                    <a:p>
                      <a:pPr marL="0" marR="0" indent="215900" algn="ctr" rtl="1">
                        <a:spcBef>
                          <a:spcPts val="0"/>
                        </a:spcBef>
                        <a:spcAft>
                          <a:spcPts val="0"/>
                        </a:spcAft>
                      </a:pPr>
                      <a:r>
                        <a:rPr lang="ar-SA" sz="1400" b="1" dirty="0">
                          <a:effectLst/>
                          <a:latin typeface="Times New Roman"/>
                          <a:ea typeface="Calibri"/>
                          <a:cs typeface="B Nazanin" panose="00000400000000000000" pitchFamily="2" charset="-78"/>
                        </a:rPr>
                        <a:t>منابع کتابخانه‌ای</a:t>
                      </a:r>
                      <a:endParaRPr lang="en-US" sz="1400" b="1" dirty="0">
                        <a:effectLst/>
                        <a:latin typeface="Times New Roman"/>
                        <a:ea typeface="Calibri"/>
                        <a:cs typeface="B Nazanin" panose="00000400000000000000" pitchFamily="2" charset="-78"/>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0" marR="0" indent="215900" algn="ctr" rtl="1">
                        <a:spcBef>
                          <a:spcPts val="0"/>
                        </a:spcBef>
                        <a:spcAft>
                          <a:spcPts val="0"/>
                        </a:spcAft>
                      </a:pPr>
                      <a:r>
                        <a:rPr lang="ar-SA" sz="1400" b="1" dirty="0">
                          <a:effectLst/>
                          <a:latin typeface="Times New Roman"/>
                          <a:ea typeface="Calibri"/>
                          <a:cs typeface="B Nazanin" panose="00000400000000000000" pitchFamily="2" charset="-78"/>
                        </a:rPr>
                        <a:t>منابع میدانی</a:t>
                      </a:r>
                      <a:endParaRPr lang="en-US" sz="1400" b="1" dirty="0">
                        <a:effectLst/>
                        <a:latin typeface="Times New Roman"/>
                        <a:ea typeface="Calibri"/>
                        <a:cs typeface="B Nazanin" panose="00000400000000000000" pitchFamily="2" charset="-78"/>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r h="2104823">
                <a:tc>
                  <a:txBody>
                    <a:bodyPr/>
                    <a:lstStyle/>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کتاب‌های و مقاله‌های مرتبط</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طرح‌های فرادست</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استعلام از ادارات</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سایت‌های اینترنتی رسمی ادارات</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خبرگزاری‌های رسمی</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سرشماری‌های رسمی</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آمارنامه‌ها</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گزارش­های سازمان­های مرتبط</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لایه‌های اطلاعات جغرافیایی</a:t>
                      </a:r>
                      <a:endParaRPr lang="en-US" sz="1400" b="1" dirty="0">
                        <a:effectLst/>
                        <a:latin typeface="Times New Roman"/>
                        <a:ea typeface="Calibri"/>
                        <a:cs typeface="B Nazanin" panose="00000400000000000000" pitchFamily="2" charset="-78"/>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tc>
                  <a:txBody>
                    <a:bodyPr/>
                    <a:lstStyle/>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بازدید میدانی از محل (مشاهده شخصی / تهیه تصویر)</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پرسشنامه‌های روستایی</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تشکیل کارگاه‌های مشارکتی (بحث‌های گروهی)</a:t>
                      </a:r>
                      <a:endParaRPr lang="en-US" sz="1400" b="1" dirty="0">
                        <a:effectLst/>
                        <a:latin typeface="Times New Roman"/>
                        <a:ea typeface="Calibri"/>
                        <a:cs typeface="B Nazanin" panose="00000400000000000000" pitchFamily="2" charset="-78"/>
                      </a:endParaRPr>
                    </a:p>
                    <a:p>
                      <a:pPr marL="171450" marR="0" lvl="0" indent="-171450" algn="just" rtl="1">
                        <a:spcBef>
                          <a:spcPts val="0"/>
                        </a:spcBef>
                        <a:spcAft>
                          <a:spcPts val="0"/>
                        </a:spcAft>
                        <a:buFont typeface="Wingdings" panose="05000000000000000000" pitchFamily="2" charset="2"/>
                        <a:buChar char="§"/>
                      </a:pPr>
                      <a:r>
                        <a:rPr lang="ar-SA" sz="1400" b="1" dirty="0">
                          <a:effectLst/>
                          <a:latin typeface="Times New Roman"/>
                          <a:ea typeface="Calibri"/>
                          <a:cs typeface="B Nazanin" panose="00000400000000000000" pitchFamily="2" charset="-78"/>
                        </a:rPr>
                        <a:t>مصاحبه‌های فردی</a:t>
                      </a:r>
                      <a:endParaRPr lang="en-US" sz="1400" b="1" dirty="0">
                        <a:effectLst/>
                        <a:latin typeface="Times New Roman"/>
                        <a:ea typeface="Calibri"/>
                        <a:cs typeface="B Nazanin" panose="00000400000000000000" pitchFamily="2" charset="-78"/>
                      </a:endParaRPr>
                    </a:p>
                  </a:txBody>
                  <a:tcPr marL="68578" marR="685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DB3"/>
                    </a:solidFill>
                  </a:tcPr>
                </a:tc>
                <a:extLst>
                  <a:ext uri="{0D108BD9-81ED-4DB2-BD59-A6C34878D82A}"/>
                </a:extLst>
              </a:tr>
            </a:tbl>
          </a:graphicData>
        </a:graphic>
      </p:graphicFrame>
      <p:sp>
        <p:nvSpPr>
          <p:cNvPr id="6" name="TextBox 5"/>
          <p:cNvSpPr txBox="1"/>
          <p:nvPr/>
        </p:nvSpPr>
        <p:spPr>
          <a:xfrm>
            <a:off x="542130" y="1111606"/>
            <a:ext cx="7996238" cy="738664"/>
          </a:xfrm>
          <a:prstGeom prst="rect">
            <a:avLst/>
          </a:prstGeom>
          <a:solidFill>
            <a:schemeClr val="accent1">
              <a:lumMod val="40000"/>
              <a:lumOff val="60000"/>
            </a:schemeClr>
          </a:solidFill>
          <a:ln>
            <a:solidFill>
              <a:schemeClr val="accent1"/>
            </a:solidFill>
          </a:ln>
        </p:spPr>
        <p:txBody>
          <a:bodyPr>
            <a:spAutoFit/>
          </a:bodyPr>
          <a:lstStyle/>
          <a:p>
            <a:pPr algn="just" rtl="1">
              <a:defRPr/>
            </a:pPr>
            <a:r>
              <a:rPr lang="ar-SA" sz="1400" b="1" dirty="0">
                <a:solidFill>
                  <a:schemeClr val="bg2">
                    <a:lumMod val="10000"/>
                  </a:schemeClr>
                </a:solidFill>
                <a:cs typeface="B Nazanin" panose="00000400000000000000" pitchFamily="2" charset="-78"/>
              </a:rPr>
              <a:t>طور کلی روش‌های گردآوری اطلاعات به دو طبقه  تقسیم می‌شود: روش‌های کتابخانه‌ای، و روش‌های میدانی </a:t>
            </a:r>
            <a:endParaRPr lang="fa-IR" sz="1400" b="1" dirty="0">
              <a:solidFill>
                <a:schemeClr val="bg2">
                  <a:lumMod val="10000"/>
                </a:schemeClr>
              </a:solidFill>
              <a:cs typeface="B Nazanin" panose="00000400000000000000" pitchFamily="2" charset="-78"/>
            </a:endParaRPr>
          </a:p>
          <a:p>
            <a:pPr algn="just" rtl="1">
              <a:defRPr/>
            </a:pPr>
            <a:r>
              <a:rPr lang="ar-SA" sz="1400" b="1" dirty="0">
                <a:solidFill>
                  <a:schemeClr val="bg2">
                    <a:lumMod val="10000"/>
                  </a:schemeClr>
                </a:solidFill>
                <a:cs typeface="B Nazanin" panose="00000400000000000000" pitchFamily="2" charset="-78"/>
              </a:rPr>
              <a:t>با نگاهی به جدول 4 نوع ابزار برای گردآوردی اطلاعات کتابخانه‌ای و میدانی قابل تشخیص است. اسناد و مدارک، مشاهده، پرسشنامه و مصاحبه ابزارهای اصلی برای جمع آوری اطلاعات در طرح است</a:t>
            </a:r>
            <a:r>
              <a:rPr lang="fa-IR" sz="1400" b="1" dirty="0">
                <a:solidFill>
                  <a:schemeClr val="bg2">
                    <a:lumMod val="10000"/>
                  </a:schemeClr>
                </a:solidFill>
                <a:cs typeface="B Nazanin" panose="00000400000000000000" pitchFamily="2" charset="-78"/>
              </a:rPr>
              <a:t>.</a:t>
            </a:r>
            <a:endParaRPr lang="en-US" sz="1400" b="1" dirty="0">
              <a:solidFill>
                <a:schemeClr val="bg2">
                  <a:lumMod val="10000"/>
                </a:schemeClr>
              </a:solidFill>
              <a:cs typeface="B Nazanin" panose="00000400000000000000" pitchFamily="2" charset="-78"/>
            </a:endParaRPr>
          </a:p>
        </p:txBody>
      </p:sp>
    </p:spTree>
    <p:extLst>
      <p:ext uri="{BB962C8B-B14F-4D97-AF65-F5344CB8AC3E}">
        <p14:creationId xmlns:p14="http://schemas.microsoft.com/office/powerpoint/2010/main" val="3447161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1761301" y="180120"/>
            <a:ext cx="7274748" cy="461665"/>
          </a:xfrm>
          <a:prstGeom prst="rect">
            <a:avLst/>
          </a:prstGeom>
          <a:noFill/>
        </p:spPr>
        <p:txBody>
          <a:bodyPr wrap="none">
            <a:spAutoFit/>
          </a:bodyPr>
          <a:lstStyle/>
          <a:p>
            <a:pPr>
              <a:defRPr/>
            </a:pPr>
            <a:r>
              <a:rPr lang="ar-SA" b="1" dirty="0">
                <a:ln w="1905"/>
                <a:solidFill>
                  <a:srgbClr val="95651F"/>
                </a:solidFill>
                <a:effectLst>
                  <a:innerShdw blurRad="69850" dist="43180" dir="5400000">
                    <a:srgbClr val="000000">
                      <a:alpha val="65000"/>
                    </a:srgbClr>
                  </a:innerShdw>
                </a:effectLst>
                <a:cs typeface="B Titr" panose="00000700000000000000" pitchFamily="2" charset="-78"/>
              </a:rPr>
              <a:t>پارادایم‌های موثر بر برنامه ریزی فضایی و ارتباط با نظریه سیستم‌ها</a:t>
            </a:r>
            <a:endParaRPr lang="fa-IR" b="1" dirty="0">
              <a:ln w="1905"/>
              <a:solidFill>
                <a:srgbClr val="95651F"/>
              </a:solidFill>
              <a:effectLst>
                <a:innerShdw blurRad="69850" dist="43180" dir="5400000">
                  <a:srgbClr val="000000">
                    <a:alpha val="65000"/>
                  </a:srgbClr>
                </a:innerShdw>
              </a:effectLst>
              <a:cs typeface="B Titr" panose="00000700000000000000" pitchFamily="2" charset="-78"/>
            </a:endParaRPr>
          </a:p>
        </p:txBody>
      </p:sp>
      <p:graphicFrame>
        <p:nvGraphicFramePr>
          <p:cNvPr id="5" name="Table 4"/>
          <p:cNvGraphicFramePr>
            <a:graphicFrameLocks noGrp="1"/>
          </p:cNvGraphicFramePr>
          <p:nvPr/>
        </p:nvGraphicFramePr>
        <p:xfrm>
          <a:off x="873125" y="1443038"/>
          <a:ext cx="7315200" cy="4214811"/>
        </p:xfrm>
        <a:graphic>
          <a:graphicData uri="http://schemas.openxmlformats.org/drawingml/2006/table">
            <a:tbl>
              <a:tblPr rtl="1" firstRow="1" firstCol="1" bandRow="1">
                <a:tableStyleId>{C4B1156A-380E-4F78-BDF5-A606A8083BF9}</a:tableStyleId>
              </a:tblPr>
              <a:tblGrid>
                <a:gridCol w="2554120">
                  <a:extLst>
                    <a:ext uri="{9D8B030D-6E8A-4147-A177-3AD203B41FA5}">
                      <a16:colId xmlns="" xmlns:a16="http://schemas.microsoft.com/office/drawing/2014/main" val="20000"/>
                    </a:ext>
                  </a:extLst>
                </a:gridCol>
                <a:gridCol w="4761080">
                  <a:extLst>
                    <a:ext uri="{9D8B030D-6E8A-4147-A177-3AD203B41FA5}">
                      <a16:colId xmlns="" xmlns:a16="http://schemas.microsoft.com/office/drawing/2014/main" val="20001"/>
                    </a:ext>
                  </a:extLst>
                </a:gridCol>
              </a:tblGrid>
              <a:tr h="353889">
                <a:tc>
                  <a:txBody>
                    <a:bodyPr/>
                    <a:lstStyle/>
                    <a:p>
                      <a:pPr algn="ctr" rtl="1">
                        <a:lnSpc>
                          <a:spcPct val="115000"/>
                        </a:lnSpc>
                        <a:spcAft>
                          <a:spcPts val="0"/>
                        </a:spcAft>
                      </a:pPr>
                      <a:r>
                        <a:rPr lang="ar-SA" sz="1400" dirty="0">
                          <a:effectLst/>
                          <a:cs typeface="B Nazanin" panose="00000400000000000000" pitchFamily="2" charset="-78"/>
                        </a:rPr>
                        <a:t>نظریه</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tc>
                  <a:txBody>
                    <a:bodyPr/>
                    <a:lstStyle/>
                    <a:p>
                      <a:pPr algn="ctr" rtl="1">
                        <a:lnSpc>
                          <a:spcPct val="115000"/>
                        </a:lnSpc>
                        <a:spcAft>
                          <a:spcPts val="0"/>
                        </a:spcAft>
                      </a:pPr>
                      <a:r>
                        <a:rPr lang="ar-SA" sz="1400" dirty="0">
                          <a:effectLst/>
                          <a:cs typeface="B Nazanin" panose="00000400000000000000" pitchFamily="2" charset="-78"/>
                        </a:rPr>
                        <a:t>ارتباط با نظریه سیستم‌ها</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 xmlns:a16="http://schemas.microsoft.com/office/drawing/2014/main" val="10000"/>
                  </a:ext>
                </a:extLst>
              </a:tr>
              <a:tr h="1484970">
                <a:tc>
                  <a:txBody>
                    <a:bodyPr/>
                    <a:lstStyle/>
                    <a:p>
                      <a:pPr algn="ctr" rtl="1">
                        <a:lnSpc>
                          <a:spcPct val="115000"/>
                        </a:lnSpc>
                        <a:spcAft>
                          <a:spcPts val="0"/>
                        </a:spcAft>
                      </a:pPr>
                      <a:r>
                        <a:rPr lang="ar-SA" sz="1400">
                          <a:effectLst/>
                          <a:cs typeface="B Nazanin" panose="00000400000000000000" pitchFamily="2" charset="-78"/>
                        </a:rPr>
                        <a:t>راهبرد شبکه منطقه‌ای داگلاس</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dirty="0">
                          <a:effectLst/>
                          <a:cs typeface="B Nazanin" panose="00000400000000000000" pitchFamily="2" charset="-78"/>
                        </a:rPr>
                        <a:t>- پیوندهای روستایی – شهری و وابستگیهای متقابل مابین آنها،</a:t>
                      </a:r>
                      <a:endParaRPr lang="en-US" sz="1400" dirty="0">
                        <a:effectLst/>
                        <a:cs typeface="B Nazanin" panose="00000400000000000000" pitchFamily="2" charset="-78"/>
                      </a:endParaRPr>
                    </a:p>
                    <a:p>
                      <a:pPr algn="just" rtl="1">
                        <a:lnSpc>
                          <a:spcPct val="115000"/>
                        </a:lnSpc>
                        <a:spcAft>
                          <a:spcPts val="0"/>
                        </a:spcAft>
                      </a:pPr>
                      <a:r>
                        <a:rPr lang="ar-SA" sz="1400" dirty="0">
                          <a:effectLst/>
                          <a:cs typeface="B Nazanin" panose="00000400000000000000" pitchFamily="2" charset="-78"/>
                        </a:rPr>
                        <a:t>- ماهیت چند بخشی توسعه</a:t>
                      </a:r>
                      <a:endParaRPr lang="en-US" sz="1400" dirty="0">
                        <a:effectLst/>
                        <a:cs typeface="B Nazanin" panose="00000400000000000000" pitchFamily="2" charset="-78"/>
                      </a:endParaRPr>
                    </a:p>
                    <a:p>
                      <a:pPr algn="just" rtl="1">
                        <a:lnSpc>
                          <a:spcPct val="115000"/>
                        </a:lnSpc>
                        <a:spcAft>
                          <a:spcPts val="0"/>
                        </a:spcAft>
                      </a:pPr>
                      <a:r>
                        <a:rPr lang="ar-SA" sz="1400" dirty="0">
                          <a:effectLst/>
                          <a:cs typeface="B Nazanin" panose="00000400000000000000" pitchFamily="2" charset="-78"/>
                        </a:rPr>
                        <a:t>- خوشه‌هایی از سکونتگاههای مختلف</a:t>
                      </a:r>
                      <a:endParaRPr lang="en-US" sz="1400" dirty="0">
                        <a:effectLst/>
                        <a:cs typeface="B Nazanin" panose="00000400000000000000" pitchFamily="2" charset="-78"/>
                      </a:endParaRPr>
                    </a:p>
                    <a:p>
                      <a:pPr algn="just" rtl="1">
                        <a:lnSpc>
                          <a:spcPct val="115000"/>
                        </a:lnSpc>
                        <a:spcAft>
                          <a:spcPts val="0"/>
                        </a:spcAft>
                      </a:pPr>
                      <a:r>
                        <a:rPr lang="ar-SA" sz="1400" dirty="0">
                          <a:effectLst/>
                          <a:cs typeface="B Nazanin" panose="00000400000000000000" pitchFamily="2" charset="-78"/>
                        </a:rPr>
                        <a:t>- شبکه پیوندهای افقی بین مراکز زیست و فعالیت </a:t>
                      </a:r>
                      <a:endParaRPr lang="en-US" sz="1400" dirty="0">
                        <a:effectLst/>
                        <a:cs typeface="B Nazanin" panose="00000400000000000000" pitchFamily="2" charset="-78"/>
                      </a:endParaRPr>
                    </a:p>
                    <a:p>
                      <a:pPr algn="just" rtl="1">
                        <a:lnSpc>
                          <a:spcPct val="115000"/>
                        </a:lnSpc>
                        <a:spcAft>
                          <a:spcPts val="0"/>
                        </a:spcAft>
                      </a:pPr>
                      <a:r>
                        <a:rPr lang="ar-SA" sz="1400" dirty="0">
                          <a:effectLst/>
                          <a:cs typeface="B Nazanin" panose="00000400000000000000" pitchFamily="2" charset="-78"/>
                        </a:rPr>
                        <a:t>- هدف: دستیابی به الگوی متعادل توسعه فضایی</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 xmlns:a16="http://schemas.microsoft.com/office/drawing/2014/main" val="10001"/>
                  </a:ext>
                </a:extLst>
              </a:tr>
              <a:tr h="593988">
                <a:tc>
                  <a:txBody>
                    <a:bodyPr/>
                    <a:lstStyle/>
                    <a:p>
                      <a:pPr algn="ctr" rtl="1">
                        <a:lnSpc>
                          <a:spcPct val="115000"/>
                        </a:lnSpc>
                        <a:spcAft>
                          <a:spcPts val="0"/>
                        </a:spcAft>
                      </a:pPr>
                      <a:r>
                        <a:rPr lang="ar-SA" sz="1400">
                          <a:effectLst/>
                          <a:cs typeface="B Nazanin" panose="00000400000000000000" pitchFamily="2" charset="-78"/>
                        </a:rPr>
                        <a:t>پویش ساختاری - کارکردی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a:effectLst/>
                          <a:cs typeface="B Nazanin" panose="00000400000000000000" pitchFamily="2" charset="-78"/>
                        </a:rPr>
                        <a:t>پویش در داخل یک نظام / سیستم تعریف شده است و اصول اصلی نظریه سیستم‌ها کاملا مشهود است.</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 xmlns:a16="http://schemas.microsoft.com/office/drawing/2014/main" val="10002"/>
                  </a:ext>
                </a:extLst>
              </a:tr>
              <a:tr h="593988">
                <a:tc>
                  <a:txBody>
                    <a:bodyPr/>
                    <a:lstStyle/>
                    <a:p>
                      <a:pPr algn="ctr" rtl="1">
                        <a:lnSpc>
                          <a:spcPct val="115000"/>
                        </a:lnSpc>
                        <a:spcAft>
                          <a:spcPts val="0"/>
                        </a:spcAft>
                      </a:pPr>
                      <a:r>
                        <a:rPr lang="ar-SA" sz="1400">
                          <a:effectLst/>
                          <a:cs typeface="B Nazanin" panose="00000400000000000000" pitchFamily="2" charset="-78"/>
                        </a:rPr>
                        <a:t>توسعه پایدار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a:effectLst/>
                          <a:cs typeface="B Nazanin" panose="00000400000000000000" pitchFamily="2" charset="-78"/>
                        </a:rPr>
                        <a:t>عملکرد متقابل حوزه‌های اقتصادی، اجتماعی و زیست محیطی در داخل یک سیستم و نگاه سیستمی اتقاق می‌افتد.</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 xmlns:a16="http://schemas.microsoft.com/office/drawing/2014/main" val="10003"/>
                  </a:ext>
                </a:extLst>
              </a:tr>
              <a:tr h="593988">
                <a:tc>
                  <a:txBody>
                    <a:bodyPr/>
                    <a:lstStyle/>
                    <a:p>
                      <a:pPr algn="ctr" rtl="1">
                        <a:lnSpc>
                          <a:spcPct val="115000"/>
                        </a:lnSpc>
                        <a:spcAft>
                          <a:spcPts val="0"/>
                        </a:spcAft>
                      </a:pPr>
                      <a:r>
                        <a:rPr lang="ar-SA" sz="1400">
                          <a:effectLst/>
                          <a:cs typeface="B Nazanin" panose="00000400000000000000" pitchFamily="2" charset="-78"/>
                        </a:rPr>
                        <a:t>زنجیره ارزش و مدل الماس پورتر</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a:effectLst/>
                          <a:cs typeface="B Nazanin" panose="00000400000000000000" pitchFamily="2" charset="-78"/>
                        </a:rPr>
                        <a:t>توجه به اجزاء سیستم: ورودی‌ها، خروجی‌ها، پردازش، فرایند تبدیل ورودی به خروجی‌ها و...</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 xmlns:a16="http://schemas.microsoft.com/office/drawing/2014/main" val="10004"/>
                  </a:ext>
                </a:extLst>
              </a:tr>
              <a:tr h="593988">
                <a:tc>
                  <a:txBody>
                    <a:bodyPr/>
                    <a:lstStyle/>
                    <a:p>
                      <a:pPr algn="ctr" rtl="1">
                        <a:lnSpc>
                          <a:spcPct val="115000"/>
                        </a:lnSpc>
                        <a:spcAft>
                          <a:spcPts val="0"/>
                        </a:spcAft>
                      </a:pPr>
                      <a:r>
                        <a:rPr lang="ar-SA" sz="1400">
                          <a:effectLst/>
                          <a:cs typeface="B Nazanin" panose="00000400000000000000" pitchFamily="2" charset="-78"/>
                        </a:rPr>
                        <a:t>نظریه‌های مشارکت مردمی</a:t>
                      </a:r>
                      <a:endParaRPr lang="en-US" sz="14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nchor="ctr">
                    <a:solidFill>
                      <a:srgbClr val="CCECFF"/>
                    </a:solidFill>
                  </a:tcPr>
                </a:tc>
                <a:tc>
                  <a:txBody>
                    <a:bodyPr/>
                    <a:lstStyle/>
                    <a:p>
                      <a:pPr algn="just" rtl="1">
                        <a:lnSpc>
                          <a:spcPct val="115000"/>
                        </a:lnSpc>
                        <a:spcAft>
                          <a:spcPts val="0"/>
                        </a:spcAft>
                      </a:pPr>
                      <a:r>
                        <a:rPr lang="ar-SA" sz="1400" dirty="0">
                          <a:effectLst/>
                          <a:cs typeface="B Nazanin" panose="00000400000000000000" pitchFamily="2" charset="-78"/>
                        </a:rPr>
                        <a:t>توجه به تعاملات میان اجزا سیستم که در تعیین رفتار یک سیستم از خود اجزا مهمتر است.</a:t>
                      </a:r>
                      <a:endParaRPr lang="en-US" sz="14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solidFill>
                      <a:srgbClr val="CCECFF"/>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77708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sp>
        <p:nvSpPr>
          <p:cNvPr id="4" name="Rectangle 3"/>
          <p:cNvSpPr/>
          <p:nvPr/>
        </p:nvSpPr>
        <p:spPr>
          <a:xfrm>
            <a:off x="2452177" y="220763"/>
            <a:ext cx="4176143" cy="400110"/>
          </a:xfrm>
          <a:prstGeom prst="rect">
            <a:avLst/>
          </a:prstGeom>
          <a:solidFill>
            <a:schemeClr val="bg1">
              <a:lumMod val="95000"/>
            </a:schemeClr>
          </a:solidFill>
        </p:spPr>
        <p:txBody>
          <a:bodyPr wrap="none">
            <a:spAutoFit/>
          </a:bodyPr>
          <a:lstStyle/>
          <a:p>
            <a:pPr>
              <a:defRPr/>
            </a:pPr>
            <a:r>
              <a:rPr lang="ar-SA" sz="2000" b="1" dirty="0">
                <a:ln w="1905"/>
                <a:solidFill>
                  <a:schemeClr val="tx2"/>
                </a:solidFill>
                <a:effectLst>
                  <a:innerShdw blurRad="69850" dist="43180" dir="5400000">
                    <a:srgbClr val="000000">
                      <a:alpha val="65000"/>
                    </a:srgbClr>
                  </a:innerShdw>
                </a:effectLst>
                <a:latin typeface="Verdana" pitchFamily="34" charset="0"/>
                <a:cs typeface="B Titr" panose="00000700000000000000" pitchFamily="2" charset="-78"/>
              </a:rPr>
              <a:t>فرایند برنامه‌ریزی طرح منظومه توسعه پایدار</a:t>
            </a:r>
            <a:endParaRPr lang="fa-IR" sz="2000" b="1" dirty="0">
              <a:ln w="1905"/>
              <a:solidFill>
                <a:schemeClr val="tx2"/>
              </a:solidFill>
              <a:effectLst>
                <a:innerShdw blurRad="69850" dist="43180" dir="5400000">
                  <a:srgbClr val="000000">
                    <a:alpha val="65000"/>
                  </a:srgbClr>
                </a:innerShdw>
              </a:effectLst>
              <a:latin typeface="Verdana" pitchFamily="34" charset="0"/>
              <a:cs typeface="B Titr" panose="00000700000000000000" pitchFamily="2" charset="-78"/>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7390" t="4411" r="17024" b="8235"/>
          <a:stretch>
            <a:fillRect/>
          </a:stretch>
        </p:blipFill>
        <p:spPr bwMode="auto">
          <a:xfrm>
            <a:off x="1019855" y="961708"/>
            <a:ext cx="6567487"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228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Picture Placeholder 2"/>
          <p:cNvSpPr>
            <a:spLocks noGrp="1"/>
          </p:cNvSpPr>
          <p:nvPr>
            <p:ph type="pic" sz="quarter" idx="14"/>
          </p:nvPr>
        </p:nvSpPr>
        <p:spPr/>
      </p:sp>
      <p:pic>
        <p:nvPicPr>
          <p:cNvPr id="4" name="Picture 3"/>
          <p:cNvPicPr>
            <a:picLocks noChangeAspect="1"/>
          </p:cNvPicPr>
          <p:nvPr/>
        </p:nvPicPr>
        <p:blipFill>
          <a:blip r:embed="rId2"/>
          <a:stretch>
            <a:fillRect/>
          </a:stretch>
        </p:blipFill>
        <p:spPr>
          <a:xfrm>
            <a:off x="200495" y="695459"/>
            <a:ext cx="8835554" cy="5401334"/>
          </a:xfrm>
          <a:prstGeom prst="rect">
            <a:avLst/>
          </a:prstGeom>
        </p:spPr>
      </p:pic>
      <p:sp>
        <p:nvSpPr>
          <p:cNvPr id="5" name="Rectangle 4"/>
          <p:cNvSpPr/>
          <p:nvPr/>
        </p:nvSpPr>
        <p:spPr>
          <a:xfrm>
            <a:off x="3226157" y="811215"/>
            <a:ext cx="3702677" cy="1200329"/>
          </a:xfrm>
          <a:prstGeom prst="rect">
            <a:avLst/>
          </a:prstGeom>
        </p:spPr>
        <p:txBody>
          <a:bodyPr wrap="square">
            <a:spAutoFit/>
          </a:bodyPr>
          <a:lstStyle/>
          <a:p>
            <a:pPr algn="ctr" rtl="1"/>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شناسایی</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مسائل</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کلیدی</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منظومه</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از</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نگاه</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r>
              <a:rPr lang="ar-SA" b="1" dirty="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جامعه</a:t>
            </a:r>
            <a:r>
              <a:rPr lang="ar-SA" b="1" dirty="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rPr>
              <a:t> </a:t>
            </a:r>
            <a:endParaRPr lang="fa-IR" b="1" dirty="0" smtClean="0">
              <a:ln w="12700">
                <a:solidFill>
                  <a:sysClr val="windowText" lastClr="000000"/>
                </a:solidFill>
                <a:prstDash val="solid"/>
              </a:ln>
              <a:solidFill>
                <a:srgbClr val="95651F"/>
              </a:solidFill>
              <a:effectLst>
                <a:innerShdw blurRad="177800">
                  <a:schemeClr val="accent3">
                    <a:lumMod val="50000"/>
                  </a:schemeClr>
                </a:innerShdw>
              </a:effectLst>
              <a:ea typeface="Calibri" panose="020F0502020204030204" pitchFamily="34" charset="0"/>
              <a:cs typeface="B Titr" panose="00000700000000000000" pitchFamily="2" charset="-78"/>
            </a:endParaRPr>
          </a:p>
          <a:p>
            <a:pPr algn="ctr" rtl="1"/>
            <a:r>
              <a:rPr lang="ar-SA" b="1" dirty="0" smtClean="0">
                <a:ln w="12700">
                  <a:solidFill>
                    <a:sysClr val="windowText" lastClr="000000"/>
                  </a:solidFill>
                  <a:prstDash val="solid"/>
                </a:ln>
                <a:solidFill>
                  <a:srgbClr val="95651F"/>
                </a:solidFill>
                <a:effectLst>
                  <a:innerShdw blurRad="177800">
                    <a:schemeClr val="accent3">
                      <a:lumMod val="50000"/>
                    </a:schemeClr>
                  </a:innerShdw>
                </a:effectLst>
                <a:latin typeface="Calibri" panose="020F0502020204030204" pitchFamily="34" charset="0"/>
                <a:ea typeface="Calibri" panose="020F0502020204030204" pitchFamily="34" charset="0"/>
                <a:cs typeface="B Titr" panose="00000700000000000000" pitchFamily="2" charset="-78"/>
              </a:rPr>
              <a:t>محلی</a:t>
            </a:r>
            <a:endParaRPr lang="en-US" b="1" dirty="0">
              <a:ln w="12700">
                <a:solidFill>
                  <a:sysClr val="windowText" lastClr="000000"/>
                </a:solidFill>
                <a:prstDash val="solid"/>
              </a:ln>
              <a:solidFill>
                <a:srgbClr val="95651F"/>
              </a:solidFill>
              <a:effectLst>
                <a:innerShdw blurRad="177800">
                  <a:schemeClr val="accent3">
                    <a:lumMod val="50000"/>
                  </a:schemeClr>
                </a:innerShdw>
              </a:effectLst>
              <a:cs typeface="B Titr" panose="00000700000000000000" pitchFamily="2" charset="-78"/>
            </a:endParaRPr>
          </a:p>
        </p:txBody>
      </p:sp>
      <p:sp>
        <p:nvSpPr>
          <p:cNvPr id="6" name="Rectangle 5"/>
          <p:cNvSpPr/>
          <p:nvPr/>
        </p:nvSpPr>
        <p:spPr>
          <a:xfrm>
            <a:off x="2607971" y="4468078"/>
            <a:ext cx="1236371" cy="783869"/>
          </a:xfrm>
          <a:prstGeom prst="rect">
            <a:avLst/>
          </a:prstGeom>
          <a:solidFill>
            <a:srgbClr val="92D050"/>
          </a:solidFill>
        </p:spPr>
        <p:txBody>
          <a:bodyPr wrap="square">
            <a:spAutoFit/>
          </a:bodyPr>
          <a:lstStyle/>
          <a:p>
            <a:pPr algn="ctr" rtl="1">
              <a:lnSpc>
                <a:spcPct val="107000"/>
              </a:lnSpc>
              <a:spcAft>
                <a:spcPts val="0"/>
              </a:spcAft>
            </a:pPr>
            <a:r>
              <a:rPr lang="ar-SA" sz="1400" b="1" dirty="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تشکیل کارگروه‌های </a:t>
            </a:r>
            <a:r>
              <a:rPr lang="ar-SA" sz="1400" b="1" dirty="0" smtClean="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مشارکتی</a:t>
            </a:r>
            <a:r>
              <a:rPr lang="fa-IR" sz="1400" b="1" dirty="0" smtClean="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 </a:t>
            </a:r>
            <a:r>
              <a:rPr lang="en-US" sz="1400" b="1" dirty="0" smtClean="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PRA</a:t>
            </a:r>
            <a:endParaRPr lang="en-US" sz="11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sp>
        <p:nvSpPr>
          <p:cNvPr id="7" name="Rectangle 6"/>
          <p:cNvSpPr/>
          <p:nvPr/>
        </p:nvSpPr>
        <p:spPr>
          <a:xfrm>
            <a:off x="3624208" y="5142449"/>
            <a:ext cx="1493950" cy="738664"/>
          </a:xfrm>
          <a:prstGeom prst="rect">
            <a:avLst/>
          </a:prstGeom>
        </p:spPr>
        <p:txBody>
          <a:bodyPr wrap="square">
            <a:spAutoFit/>
          </a:bodyPr>
          <a:lstStyle/>
          <a:p>
            <a:pPr algn="ctr"/>
            <a:r>
              <a:rPr lang="ar-SA" sz="1400" b="1" dirty="0">
                <a:ln w="1905"/>
                <a:solidFill>
                  <a:srgbClr val="C00000"/>
                </a:solidFill>
                <a:effectLst>
                  <a:innerShdw blurRad="69850" dist="43180" dir="5400000">
                    <a:srgbClr val="000000">
                      <a:alpha val="65000"/>
                    </a:srgbClr>
                  </a:innerShdw>
                </a:effectLst>
                <a:cs typeface="B Nazanin" panose="00000400000000000000" pitchFamily="2" charset="-78"/>
              </a:rPr>
              <a:t>منتخبین مردم، نخبگان و ریش سفیدان </a:t>
            </a:r>
            <a:endParaRPr lang="en-US" sz="1400" b="1" dirty="0">
              <a:ln w="1905"/>
              <a:solidFill>
                <a:srgbClr val="C00000"/>
              </a:solidFill>
              <a:effectLst>
                <a:innerShdw blurRad="69850" dist="43180" dir="5400000">
                  <a:srgbClr val="000000">
                    <a:alpha val="65000"/>
                  </a:srgbClr>
                </a:innerShdw>
              </a:effectLst>
              <a:cs typeface="B Nazanin" panose="00000400000000000000" pitchFamily="2" charset="-78"/>
            </a:endParaRPr>
          </a:p>
        </p:txBody>
      </p:sp>
      <p:sp>
        <p:nvSpPr>
          <p:cNvPr id="8" name="Rectangle 7"/>
          <p:cNvSpPr/>
          <p:nvPr/>
        </p:nvSpPr>
        <p:spPr>
          <a:xfrm>
            <a:off x="965380" y="3733124"/>
            <a:ext cx="1381037" cy="954107"/>
          </a:xfrm>
          <a:prstGeom prst="rect">
            <a:avLst/>
          </a:prstGeom>
          <a:solidFill>
            <a:srgbClr val="92D050"/>
          </a:solidFill>
        </p:spPr>
        <p:txBody>
          <a:bodyPr wrap="square">
            <a:spAutoFit/>
          </a:bodyPr>
          <a:lstStyle/>
          <a:p>
            <a:pPr algn="ctr" rtl="1"/>
            <a:r>
              <a:rPr lang="ar-SA" sz="1400" b="1" dirty="0" smtClean="0">
                <a:ln w="1905"/>
                <a:solidFill>
                  <a:schemeClr val="tx2">
                    <a:lumMod val="50000"/>
                  </a:schemeClr>
                </a:solidFill>
                <a:effectLst>
                  <a:innerShdw blurRad="69850" dist="43180" dir="5400000">
                    <a:srgbClr val="000000">
                      <a:alpha val="65000"/>
                    </a:srgbClr>
                  </a:innerShdw>
                </a:effectLst>
                <a:cs typeface="B Nazanin" panose="00000400000000000000" pitchFamily="2" charset="-78"/>
              </a:rPr>
              <a:t>جلسات </a:t>
            </a:r>
            <a:r>
              <a:rPr lang="ar-SA" sz="1400" b="1" dirty="0">
                <a:ln w="1905"/>
                <a:solidFill>
                  <a:schemeClr val="tx2">
                    <a:lumMod val="50000"/>
                  </a:schemeClr>
                </a:solidFill>
                <a:effectLst>
                  <a:innerShdw blurRad="69850" dist="43180" dir="5400000">
                    <a:srgbClr val="000000">
                      <a:alpha val="65000"/>
                    </a:srgbClr>
                  </a:innerShdw>
                </a:effectLst>
                <a:cs typeface="B Nazanin" panose="00000400000000000000" pitchFamily="2" charset="-78"/>
              </a:rPr>
              <a:t>کارگروه تخصصی و بومی و حضور مسئولین اجرایی</a:t>
            </a:r>
            <a:endParaRPr lang="fa-IR" sz="1400" b="1" dirty="0">
              <a:ln w="1905"/>
              <a:solidFill>
                <a:schemeClr val="tx2">
                  <a:lumMod val="50000"/>
                </a:schemeClr>
              </a:solidFill>
              <a:effectLst>
                <a:innerShdw blurRad="69850" dist="43180" dir="5400000">
                  <a:srgbClr val="000000">
                    <a:alpha val="65000"/>
                  </a:srgbClr>
                </a:innerShdw>
              </a:effectLst>
              <a:cs typeface="B Nazanin" panose="00000400000000000000" pitchFamily="2" charset="-78"/>
            </a:endParaRPr>
          </a:p>
        </p:txBody>
      </p:sp>
      <p:sp>
        <p:nvSpPr>
          <p:cNvPr id="9" name="Rectangle 8"/>
          <p:cNvSpPr/>
          <p:nvPr/>
        </p:nvSpPr>
        <p:spPr>
          <a:xfrm>
            <a:off x="301965" y="4839631"/>
            <a:ext cx="1228592" cy="738664"/>
          </a:xfrm>
          <a:prstGeom prst="rect">
            <a:avLst/>
          </a:prstGeom>
        </p:spPr>
        <p:txBody>
          <a:bodyPr wrap="square">
            <a:spAutoFit/>
          </a:bodyPr>
          <a:lstStyle/>
          <a:p>
            <a:r>
              <a:rPr lang="fa-IR" sz="1400" b="1" dirty="0" smtClean="0">
                <a:ln w="1905"/>
                <a:solidFill>
                  <a:srgbClr val="C00000"/>
                </a:solidFill>
                <a:effectLst>
                  <a:innerShdw blurRad="69850" dist="43180" dir="5400000">
                    <a:srgbClr val="000000">
                      <a:alpha val="65000"/>
                    </a:srgbClr>
                  </a:innerShdw>
                </a:effectLst>
                <a:cs typeface="B Nazanin" panose="00000400000000000000" pitchFamily="2" charset="-78"/>
              </a:rPr>
              <a:t>فرمانداری، بخشداری، جهاد کشاورزی و ...</a:t>
            </a:r>
            <a:endParaRPr lang="en-US" sz="1400" b="1" dirty="0">
              <a:solidFill>
                <a:srgbClr val="C00000"/>
              </a:solidFill>
            </a:endParaRPr>
          </a:p>
        </p:txBody>
      </p:sp>
      <p:sp>
        <p:nvSpPr>
          <p:cNvPr id="10" name="Rectangle 9"/>
          <p:cNvSpPr/>
          <p:nvPr/>
        </p:nvSpPr>
        <p:spPr>
          <a:xfrm>
            <a:off x="2730320" y="2127030"/>
            <a:ext cx="991674" cy="738664"/>
          </a:xfrm>
          <a:prstGeom prst="rect">
            <a:avLst/>
          </a:prstGeom>
          <a:solidFill>
            <a:srgbClr val="92D050"/>
          </a:solidFill>
        </p:spPr>
        <p:txBody>
          <a:bodyPr wrap="square">
            <a:spAutoFit/>
          </a:bodyPr>
          <a:lstStyle/>
          <a:p>
            <a:pPr algn="ctr"/>
            <a:r>
              <a:rPr lang="ar-SA" sz="14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برگه احصا نظرات گروهی</a:t>
            </a:r>
            <a:endParaRPr lang="en-US" sz="1400" b="1" dirty="0">
              <a:solidFill>
                <a:schemeClr val="tx2">
                  <a:lumMod val="50000"/>
                </a:schemeClr>
              </a:solidFill>
              <a:cs typeface="B Nazanin" panose="00000400000000000000" pitchFamily="2" charset="-78"/>
            </a:endParaRPr>
          </a:p>
        </p:txBody>
      </p:sp>
      <p:sp>
        <p:nvSpPr>
          <p:cNvPr id="11" name="Rectangle 10"/>
          <p:cNvSpPr/>
          <p:nvPr/>
        </p:nvSpPr>
        <p:spPr>
          <a:xfrm>
            <a:off x="3767069" y="3300501"/>
            <a:ext cx="1061441" cy="662489"/>
          </a:xfrm>
          <a:prstGeom prst="rect">
            <a:avLst/>
          </a:prstGeom>
          <a:solidFill>
            <a:srgbClr val="92D050"/>
          </a:solidFill>
        </p:spPr>
        <p:txBody>
          <a:bodyPr wrap="square">
            <a:spAutoFit/>
          </a:bodyPr>
          <a:lstStyle/>
          <a:p>
            <a:pPr indent="-11430" algn="ctr" rtl="1">
              <a:lnSpc>
                <a:spcPct val="95000"/>
              </a:lnSpc>
              <a:spcAft>
                <a:spcPts val="0"/>
              </a:spcAft>
            </a:pPr>
            <a:r>
              <a:rPr lang="fa-IR" sz="14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rPr>
              <a:t>ترسیم نقشه منابع روستا </a:t>
            </a:r>
            <a:endParaRPr lang="fa-IR" sz="1400" b="1" dirty="0" smtClean="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a:p>
            <a:pPr indent="-11430" algn="ctr" rtl="1">
              <a:lnSpc>
                <a:spcPct val="95000"/>
              </a:lnSpc>
              <a:spcAft>
                <a:spcPts val="0"/>
              </a:spcAft>
            </a:pPr>
            <a:endParaRPr lang="en-US" sz="11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sp>
        <p:nvSpPr>
          <p:cNvPr id="12" name="Rectangle 11"/>
          <p:cNvSpPr/>
          <p:nvPr/>
        </p:nvSpPr>
        <p:spPr>
          <a:xfrm>
            <a:off x="5025979" y="2151065"/>
            <a:ext cx="1053700" cy="523220"/>
          </a:xfrm>
          <a:prstGeom prst="rect">
            <a:avLst/>
          </a:prstGeom>
          <a:solidFill>
            <a:srgbClr val="92D050"/>
          </a:solidFill>
        </p:spPr>
        <p:txBody>
          <a:bodyPr wrap="square">
            <a:spAutoFit/>
          </a:bodyPr>
          <a:lstStyle/>
          <a:p>
            <a:pPr algn="ctr" rtl="1"/>
            <a:r>
              <a:rPr lang="ar-SA" sz="1400" b="1" dirty="0">
                <a:solidFill>
                  <a:schemeClr val="tx2">
                    <a:lumMod val="50000"/>
                  </a:schemeClr>
                </a:solidFill>
                <a:ea typeface="Times New Roman" panose="02020603050405020304" pitchFamily="18" charset="0"/>
                <a:cs typeface="B Nazanin" panose="00000400000000000000" pitchFamily="2" charset="-78"/>
              </a:rPr>
              <a:t>بازدیدهای میدانی</a:t>
            </a:r>
            <a:endParaRPr lang="en-US" sz="1200" b="1" dirty="0">
              <a:solidFill>
                <a:schemeClr val="tx2">
                  <a:lumMod val="50000"/>
                </a:schemeClr>
              </a:solidFill>
              <a:ea typeface="Times New Roman" panose="02020603050405020304" pitchFamily="18" charset="0"/>
              <a:cs typeface="B Nazanin" panose="00000400000000000000" pitchFamily="2" charset="-78"/>
            </a:endParaRPr>
          </a:p>
        </p:txBody>
      </p:sp>
      <p:sp>
        <p:nvSpPr>
          <p:cNvPr id="13" name="Rectangle 12"/>
          <p:cNvSpPr/>
          <p:nvPr/>
        </p:nvSpPr>
        <p:spPr>
          <a:xfrm>
            <a:off x="6603837" y="1392690"/>
            <a:ext cx="1248627" cy="835613"/>
          </a:xfrm>
          <a:prstGeom prst="rect">
            <a:avLst/>
          </a:prstGeom>
          <a:solidFill>
            <a:srgbClr val="92D050"/>
          </a:solidFill>
        </p:spPr>
        <p:txBody>
          <a:bodyPr wrap="square">
            <a:spAutoFit/>
          </a:bodyPr>
          <a:lstStyle/>
          <a:p>
            <a:pPr algn="ctr" rtl="1">
              <a:lnSpc>
                <a:spcPct val="115000"/>
              </a:lnSpc>
              <a:spcAft>
                <a:spcPts val="0"/>
              </a:spcAft>
            </a:pPr>
            <a:r>
              <a:rPr lang="fa-IR" sz="1400" b="1" dirty="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تحلیل مسائل کلیدی با  کد گذاری </a:t>
            </a:r>
            <a:endParaRPr lang="en-US" sz="1100" b="1" dirty="0">
              <a:solidFill>
                <a:schemeClr val="tx2">
                  <a:lumMod val="50000"/>
                </a:schemeClr>
              </a:solidFill>
              <a:latin typeface="Calibri" panose="020F0502020204030204" pitchFamily="34" charset="0"/>
              <a:ea typeface="Calibri" panose="020F0502020204030204" pitchFamily="34" charset="0"/>
              <a:cs typeface="B Nazanin" panose="00000400000000000000" pitchFamily="2" charset="-78"/>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076" y="2390918"/>
            <a:ext cx="704321" cy="1186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832" y="2412675"/>
            <a:ext cx="793733" cy="118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218" y="2394004"/>
            <a:ext cx="864856" cy="118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p:nvPr/>
        </p:nvPicPr>
        <p:blipFill rotWithShape="1">
          <a:blip r:embed="rId6" cstate="email">
            <a:extLst>
              <a:ext uri="{28A0092B-C50C-407E-A947-70E740481C1C}">
                <a14:useLocalDpi xmlns:a14="http://schemas.microsoft.com/office/drawing/2010/main" val="0"/>
              </a:ext>
            </a:extLst>
          </a:blip>
          <a:srcRect/>
          <a:stretch/>
        </p:blipFill>
        <p:spPr>
          <a:xfrm>
            <a:off x="4971200" y="5368950"/>
            <a:ext cx="2256951" cy="1325540"/>
          </a:xfrm>
          <a:prstGeom prst="rect">
            <a:avLst/>
          </a:prstGeom>
        </p:spPr>
      </p:pic>
      <p:pic>
        <p:nvPicPr>
          <p:cNvPr id="24" name="Picture 23"/>
          <p:cNvPicPr/>
          <p:nvPr/>
        </p:nvPicPr>
        <p:blipFill>
          <a:blip r:embed="rId7" cstate="print">
            <a:extLst>
              <a:ext uri="{28A0092B-C50C-407E-A947-70E740481C1C}">
                <a14:useLocalDpi xmlns:a14="http://schemas.microsoft.com/office/drawing/2010/main" val="0"/>
              </a:ext>
            </a:extLst>
          </a:blip>
          <a:stretch>
            <a:fillRect/>
          </a:stretch>
        </p:blipFill>
        <p:spPr>
          <a:xfrm>
            <a:off x="129658" y="5730695"/>
            <a:ext cx="1773992" cy="1075711"/>
          </a:xfrm>
          <a:prstGeom prst="rect">
            <a:avLst/>
          </a:prstGeom>
          <a:effectLst>
            <a:outerShdw blurRad="50800" dist="38100" dir="2700000" algn="tl" rotWithShape="0">
              <a:prstClr val="black">
                <a:alpha val="40000"/>
              </a:prstClr>
            </a:outerShdw>
          </a:effectLst>
        </p:spPr>
      </p:pic>
      <p:sp>
        <p:nvSpPr>
          <p:cNvPr id="25" name="Rectangle 24"/>
          <p:cNvSpPr/>
          <p:nvPr/>
        </p:nvSpPr>
        <p:spPr>
          <a:xfrm>
            <a:off x="7564641" y="2116222"/>
            <a:ext cx="1172117" cy="669414"/>
          </a:xfrm>
          <a:prstGeom prst="rect">
            <a:avLst/>
          </a:prstGeom>
        </p:spPr>
        <p:txBody>
          <a:bodyPr wrap="none">
            <a:spAutoFit/>
          </a:bodyPr>
          <a:lstStyle/>
          <a:p>
            <a:pPr algn="r" rtl="1"/>
            <a:r>
              <a:rPr lang="fa-IR" sz="1250" b="1" dirty="0" smtClean="0">
                <a:solidFill>
                  <a:schemeClr val="tx2">
                    <a:lumMod val="50000"/>
                  </a:schemeClr>
                </a:solidFill>
                <a:latin typeface="Tahoma" panose="020B0604030504040204" pitchFamily="34" charset="0"/>
                <a:ea typeface="Times New Roman" panose="02020603050405020304" pitchFamily="18" charset="0"/>
                <a:cs typeface="B Nazanin" panose="00000400000000000000" pitchFamily="2" charset="-78"/>
              </a:rPr>
              <a:t>اقتصاد، </a:t>
            </a:r>
            <a:r>
              <a:rPr lang="fa-IR" sz="1250" b="1" dirty="0" smtClean="0">
                <a:solidFill>
                  <a:schemeClr val="tx2">
                    <a:lumMod val="50000"/>
                  </a:schemeClr>
                </a:solidFill>
                <a:latin typeface="Tahoma" panose="020B0604030504040204" pitchFamily="34" charset="0"/>
                <a:cs typeface="B Nazanin" panose="00000400000000000000" pitchFamily="2" charset="-78"/>
              </a:rPr>
              <a:t>اجتماعی</a:t>
            </a:r>
          </a:p>
          <a:p>
            <a:pPr algn="r" rtl="1"/>
            <a:r>
              <a:rPr lang="fa-IR" sz="1250" b="1" dirty="0" smtClean="0">
                <a:solidFill>
                  <a:schemeClr val="tx2">
                    <a:lumMod val="50000"/>
                  </a:schemeClr>
                </a:solidFill>
                <a:latin typeface="Tahoma" panose="020B0604030504040204" pitchFamily="34" charset="0"/>
                <a:cs typeface="B Nazanin" panose="00000400000000000000" pitchFamily="2" charset="-78"/>
              </a:rPr>
              <a:t>زیست محیطی</a:t>
            </a:r>
          </a:p>
          <a:p>
            <a:pPr algn="r" rtl="1"/>
            <a:r>
              <a:rPr lang="fa-IR" sz="1250" b="1" dirty="0" smtClean="0">
                <a:solidFill>
                  <a:schemeClr val="tx2">
                    <a:lumMod val="50000"/>
                  </a:schemeClr>
                </a:solidFill>
                <a:latin typeface="Tahoma" panose="020B0604030504040204" pitchFamily="34" charset="0"/>
                <a:cs typeface="B Nazanin" panose="00000400000000000000" pitchFamily="2" charset="-78"/>
              </a:rPr>
              <a:t>کالبدی،گردشگری</a:t>
            </a:r>
            <a:endParaRPr lang="en-US" sz="1250" dirty="0"/>
          </a:p>
        </p:txBody>
      </p:sp>
      <p:sp>
        <p:nvSpPr>
          <p:cNvPr id="26" name="5-Point Star 25"/>
          <p:cNvSpPr/>
          <p:nvPr/>
        </p:nvSpPr>
        <p:spPr bwMode="auto">
          <a:xfrm>
            <a:off x="3599648" y="4377724"/>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7" name="5-Point Star 26"/>
          <p:cNvSpPr/>
          <p:nvPr/>
        </p:nvSpPr>
        <p:spPr bwMode="auto">
          <a:xfrm>
            <a:off x="2110145" y="3692640"/>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8" name="5-Point Star 27"/>
          <p:cNvSpPr/>
          <p:nvPr/>
        </p:nvSpPr>
        <p:spPr bwMode="auto">
          <a:xfrm>
            <a:off x="4644648" y="3178650"/>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9" name="5-Point Star 28"/>
          <p:cNvSpPr/>
          <p:nvPr/>
        </p:nvSpPr>
        <p:spPr bwMode="auto">
          <a:xfrm>
            <a:off x="3510776" y="2044511"/>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30" name="5-Point Star 29"/>
          <p:cNvSpPr/>
          <p:nvPr/>
        </p:nvSpPr>
        <p:spPr bwMode="auto">
          <a:xfrm>
            <a:off x="5868461" y="2044510"/>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31" name="5-Point Star 30"/>
          <p:cNvSpPr/>
          <p:nvPr/>
        </p:nvSpPr>
        <p:spPr bwMode="auto">
          <a:xfrm>
            <a:off x="7666910" y="1348645"/>
            <a:ext cx="315531" cy="259637"/>
          </a:xfrm>
          <a:prstGeom prst="star5">
            <a:avLst/>
          </a:prstGeom>
          <a:solidFill>
            <a:srgbClr val="FFFF00"/>
          </a:solidFill>
          <a:ln w="9525" cap="flat" cmpd="sng" algn="ctr">
            <a:noFill/>
            <a:prstDash val="solid"/>
            <a:miter lim="800000"/>
            <a:headEnd type="none" w="med" len="med"/>
            <a:tailEnd type="none" w="med" len="med"/>
          </a:ln>
          <a:effectLst/>
          <a:scene3d>
            <a:camera prst="orthographicFront">
              <a:rot lat="0" lon="0" rev="0"/>
            </a:camera>
            <a:lightRig rig="chilly" dir="t">
              <a:rot lat="0" lon="0" rev="18480000"/>
            </a:lightRig>
          </a:scene3d>
          <a:sp3d prstMaterial="clear">
            <a:bevelT h="63500"/>
          </a:sp3d>
          <a:extLst/>
        </p:spPr>
        <p:txBody>
          <a:bodyPr vert="horz" wrap="none" lIns="91440" tIns="45720" rIns="91440" bIns="45720" numCol="1" rtlCol="0" anchor="t" anchorCtr="0" compatLnSpc="1">
            <a:prstTxWarp prst="textNoShape">
              <a:avLst/>
            </a:prstTxWarp>
            <a:scene3d>
              <a:camera prst="orthographicFront"/>
              <a:lightRig rig="threePt" dir="t"/>
            </a:scene3d>
            <a:sp3d extrusionH="57150">
              <a:bevelT w="38100" h="38100" prst="relaxedInset"/>
            </a:sp3d>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pic>
        <p:nvPicPr>
          <p:cNvPr id="32" name="Picture 31"/>
          <p:cNvPicPr>
            <a:picLocks noChangeAspect="1"/>
          </p:cNvPicPr>
          <p:nvPr/>
        </p:nvPicPr>
        <p:blipFill>
          <a:blip r:embed="rId8"/>
          <a:stretch>
            <a:fillRect/>
          </a:stretch>
        </p:blipFill>
        <p:spPr>
          <a:xfrm>
            <a:off x="4685407" y="3908271"/>
            <a:ext cx="2009344" cy="1288898"/>
          </a:xfrm>
          <a:prstGeom prst="rect">
            <a:avLst/>
          </a:prstGeom>
        </p:spPr>
      </p:pic>
      <p:pic>
        <p:nvPicPr>
          <p:cNvPr id="33" name="Picture 32"/>
          <p:cNvPicPr>
            <a:picLocks noChangeAspect="1"/>
          </p:cNvPicPr>
          <p:nvPr/>
        </p:nvPicPr>
        <p:blipFill>
          <a:blip r:embed="rId9"/>
          <a:stretch>
            <a:fillRect/>
          </a:stretch>
        </p:blipFill>
        <p:spPr>
          <a:xfrm>
            <a:off x="5591498" y="2772910"/>
            <a:ext cx="1729300" cy="1094878"/>
          </a:xfrm>
          <a:prstGeom prst="rect">
            <a:avLst/>
          </a:prstGeom>
        </p:spPr>
      </p:pic>
    </p:spTree>
    <p:extLst>
      <p:ext uri="{BB962C8B-B14F-4D97-AF65-F5344CB8AC3E}">
        <p14:creationId xmlns:p14="http://schemas.microsoft.com/office/powerpoint/2010/main" val="2978646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A0E82A65-4B54-4952-A78E-40714C212443}" vid="{21E02C4D-C981-4ED5-9FAB-5890ECCB8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3270</TotalTime>
  <Words>3955</Words>
  <Application>Microsoft Office PowerPoint</Application>
  <PresentationFormat>On-screen Show (4:3)</PresentationFormat>
  <Paragraphs>442</Paragraphs>
  <Slides>39</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39</vt:i4>
      </vt:variant>
    </vt:vector>
  </HeadingPairs>
  <TitlesOfParts>
    <vt:vector size="56" baseType="lpstr">
      <vt:lpstr>Arial</vt:lpstr>
      <vt:lpstr>B Mitra</vt:lpstr>
      <vt:lpstr>B Nazanin</vt:lpstr>
      <vt:lpstr>B Titr</vt:lpstr>
      <vt:lpstr>B Yekan</vt:lpstr>
      <vt:lpstr>B Zar</vt:lpstr>
      <vt:lpstr>BNazanin</vt:lpstr>
      <vt:lpstr>Calibri</vt:lpstr>
      <vt:lpstr>Cambria</vt:lpstr>
      <vt:lpstr>IranNastaliq</vt:lpstr>
      <vt:lpstr>irsans</vt:lpstr>
      <vt:lpstr>Sakkal Majalla</vt:lpstr>
      <vt:lpstr>Tahoma</vt:lpstr>
      <vt:lpstr>Times New Roman</vt:lpstr>
      <vt:lpstr>Verdana</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PARAND</cp:lastModifiedBy>
  <cp:revision>339</cp:revision>
  <dcterms:created xsi:type="dcterms:W3CDTF">2020-08-15T18:35:38Z</dcterms:created>
  <dcterms:modified xsi:type="dcterms:W3CDTF">2020-10-10T09:22:26Z</dcterms:modified>
</cp:coreProperties>
</file>